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12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388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493395"/>
            <a:ext cx="13517047" cy="7242810"/>
          </a:xfrm>
          <a:prstGeom prst="roundRect">
            <a:avLst>
              <a:gd name="adj" fmla="val 2761"/>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556617" y="493395"/>
            <a:ext cx="13517047" cy="7242810"/>
          </a:xfrm>
          <a:prstGeom prst="rect">
            <a:avLst/>
          </a:prstGeom>
        </p:spPr>
      </p:pic>
      <p:sp>
        <p:nvSpPr>
          <p:cNvPr id="5" name="Shape 1"/>
          <p:cNvSpPr/>
          <p:nvPr/>
        </p:nvSpPr>
        <p:spPr>
          <a:xfrm>
            <a:off x="556617" y="493395"/>
            <a:ext cx="13517047" cy="7242810"/>
          </a:xfrm>
          <a:prstGeom prst="roundRect">
            <a:avLst>
              <a:gd name="adj" fmla="val 2761"/>
            </a:avLst>
          </a:prstGeom>
          <a:solidFill>
            <a:srgbClr val="0B0C23">
              <a:alpha val="80000"/>
            </a:srgbClr>
          </a:solidFill>
          <a:ln/>
        </p:spPr>
        <p:txBody>
          <a:bodyPr/>
          <a:lstStyle/>
          <a:p>
            <a:endParaRPr lang="en-IN" dirty="0"/>
          </a:p>
        </p:txBody>
      </p:sp>
      <p:sp>
        <p:nvSpPr>
          <p:cNvPr id="6" name="Text 2"/>
          <p:cNvSpPr/>
          <p:nvPr/>
        </p:nvSpPr>
        <p:spPr>
          <a:xfrm>
            <a:off x="2011561" y="2549769"/>
            <a:ext cx="10607040" cy="833199"/>
          </a:xfrm>
          <a:prstGeom prst="rect">
            <a:avLst/>
          </a:prstGeom>
          <a:noFill/>
          <a:ln/>
        </p:spPr>
        <p:txBody>
          <a:bodyPr wrap="none" rtlCol="0" anchor="t"/>
          <a:lstStyle/>
          <a:p>
            <a:pPr marL="0" indent="0" algn="ctr">
              <a:lnSpc>
                <a:spcPts val="6561"/>
              </a:lnSpc>
              <a:buNone/>
            </a:pPr>
            <a:r>
              <a:rPr lang="en-US" sz="6000" b="1" i="1" dirty="0">
                <a:solidFill>
                  <a:srgbClr val="C6BFEE"/>
                </a:solidFill>
                <a:latin typeface="Prompt" pitchFamily="34" charset="0"/>
                <a:ea typeface="Prompt" pitchFamily="34" charset="-122"/>
                <a:cs typeface="Prompt" pitchFamily="34" charset="-120"/>
              </a:rPr>
              <a:t>Credit Card Approval Prediction</a:t>
            </a:r>
            <a:endParaRPr lang="en-US" sz="6000" i="1" dirty="0"/>
          </a:p>
        </p:txBody>
      </p:sp>
      <p:sp>
        <p:nvSpPr>
          <p:cNvPr id="7" name="Text 3"/>
          <p:cNvSpPr/>
          <p:nvPr/>
        </p:nvSpPr>
        <p:spPr>
          <a:xfrm>
            <a:off x="3558421" y="3716224"/>
            <a:ext cx="7513320" cy="694373"/>
          </a:xfrm>
          <a:prstGeom prst="rect">
            <a:avLst/>
          </a:prstGeom>
          <a:noFill/>
          <a:ln/>
        </p:spPr>
        <p:txBody>
          <a:bodyPr wrap="none" rtlCol="0" anchor="t"/>
          <a:lstStyle/>
          <a:p>
            <a:pPr marL="0" indent="0" algn="ctr">
              <a:lnSpc>
                <a:spcPts val="5468"/>
              </a:lnSpc>
              <a:buNone/>
            </a:pPr>
            <a:r>
              <a:rPr lang="en-US" sz="4400" dirty="0">
                <a:solidFill>
                  <a:srgbClr val="A95B95"/>
                </a:solidFill>
                <a:latin typeface="Prompt" pitchFamily="34" charset="0"/>
                <a:ea typeface="Prompt" pitchFamily="34" charset="-122"/>
                <a:cs typeface="Prompt" pitchFamily="34" charset="-120"/>
              </a:rPr>
              <a:t>A Machine Learning Project</a:t>
            </a:r>
            <a:endParaRPr lang="en-US" sz="4400" dirty="0"/>
          </a:p>
        </p:txBody>
      </p:sp>
      <p:sp>
        <p:nvSpPr>
          <p:cNvPr id="8" name="Text 4"/>
          <p:cNvSpPr/>
          <p:nvPr/>
        </p:nvSpPr>
        <p:spPr>
          <a:xfrm>
            <a:off x="1389817" y="4743853"/>
            <a:ext cx="11850529" cy="1776009"/>
          </a:xfrm>
          <a:prstGeom prst="rect">
            <a:avLst/>
          </a:prstGeom>
          <a:noFill/>
          <a:ln/>
        </p:spPr>
        <p:txBody>
          <a:bodyPr wrap="none" rtlCol="0" anchor="t"/>
          <a:lstStyle/>
          <a:p>
            <a:pPr marL="0" indent="0" algn="ctr">
              <a:lnSpc>
                <a:spcPts val="3499"/>
              </a:lnSpc>
              <a:buNone/>
            </a:pPr>
            <a:r>
              <a:rPr lang="en-US" sz="2400" b="1" dirty="0">
                <a:solidFill>
                  <a:srgbClr val="DAD8E9"/>
                </a:solidFill>
                <a:latin typeface="Mukta" pitchFamily="34" charset="0"/>
                <a:ea typeface="Mukta" pitchFamily="34" charset="-122"/>
                <a:cs typeface="Mukta" pitchFamily="34" charset="-120"/>
              </a:rPr>
              <a:t>Programme Name:  Bachelor of Technology (Computer Science and Engineering)</a:t>
            </a:r>
          </a:p>
          <a:p>
            <a:pPr marL="0" indent="0" algn="ctr">
              <a:lnSpc>
                <a:spcPts val="3499"/>
              </a:lnSpc>
              <a:buNone/>
            </a:pPr>
            <a:r>
              <a:rPr lang="en-US" sz="2400" b="1" dirty="0">
                <a:solidFill>
                  <a:srgbClr val="DAD8E9"/>
                </a:solidFill>
                <a:latin typeface="Mukta" pitchFamily="34" charset="0"/>
                <a:ea typeface="Mukta" pitchFamily="34" charset="-122"/>
              </a:rPr>
              <a:t>LOVELY PROFESSSIONAL UNIVERSITY</a:t>
            </a:r>
            <a:endParaRPr lang="en-US" sz="2400" dirty="0"/>
          </a:p>
        </p:txBody>
      </p:sp>
      <p:sp>
        <p:nvSpPr>
          <p:cNvPr id="9" name="Text 5"/>
          <p:cNvSpPr/>
          <p:nvPr/>
        </p:nvSpPr>
        <p:spPr>
          <a:xfrm>
            <a:off x="1389817" y="3992761"/>
            <a:ext cx="11850529" cy="444341"/>
          </a:xfrm>
          <a:prstGeom prst="rect">
            <a:avLst/>
          </a:prstGeom>
          <a:noFill/>
          <a:ln/>
        </p:spPr>
        <p:txBody>
          <a:bodyPr wrap="none" rtlCol="0" anchor="t"/>
          <a:lstStyle/>
          <a:p>
            <a:pPr marL="0" indent="0" algn="ctr">
              <a:lnSpc>
                <a:spcPts val="3499"/>
              </a:lnSpc>
              <a:buNone/>
            </a:pPr>
            <a:endParaRPr lang="en-US" sz="2187" dirty="0"/>
          </a:p>
        </p:txBody>
      </p:sp>
      <p:sp>
        <p:nvSpPr>
          <p:cNvPr id="10" name="Text 6"/>
          <p:cNvSpPr/>
          <p:nvPr/>
        </p:nvSpPr>
        <p:spPr>
          <a:xfrm>
            <a:off x="1389817" y="4687014"/>
            <a:ext cx="11850529" cy="444341"/>
          </a:xfrm>
          <a:prstGeom prst="rect">
            <a:avLst/>
          </a:prstGeom>
          <a:noFill/>
          <a:ln/>
        </p:spPr>
        <p:txBody>
          <a:bodyPr wrap="none" rtlCol="0" anchor="t"/>
          <a:lstStyle/>
          <a:p>
            <a:pPr marL="0" indent="0" algn="ctr">
              <a:lnSpc>
                <a:spcPts val="3499"/>
              </a:lnSpc>
              <a:buNone/>
            </a:pPr>
            <a:endParaRPr lang="en-US" sz="2187" dirty="0"/>
          </a:p>
        </p:txBody>
      </p:sp>
      <p:sp>
        <p:nvSpPr>
          <p:cNvPr id="11" name="Text 7"/>
          <p:cNvSpPr/>
          <p:nvPr/>
        </p:nvSpPr>
        <p:spPr>
          <a:xfrm>
            <a:off x="1389817" y="5381268"/>
            <a:ext cx="11850529" cy="444341"/>
          </a:xfrm>
          <a:prstGeom prst="rect">
            <a:avLst/>
          </a:prstGeom>
          <a:noFill/>
          <a:ln/>
        </p:spPr>
        <p:txBody>
          <a:bodyPr wrap="none" rtlCol="0" anchor="t"/>
          <a:lstStyle/>
          <a:p>
            <a:pPr marL="0" indent="0" algn="ctr">
              <a:lnSpc>
                <a:spcPts val="3499"/>
              </a:lnSpc>
              <a:buNone/>
            </a:pPr>
            <a:endParaRPr lang="en-US" sz="2187" dirty="0"/>
          </a:p>
        </p:txBody>
      </p:sp>
      <p:sp>
        <p:nvSpPr>
          <p:cNvPr id="12" name="Text 8"/>
          <p:cNvSpPr/>
          <p:nvPr/>
        </p:nvSpPr>
        <p:spPr>
          <a:xfrm>
            <a:off x="1389817" y="6075521"/>
            <a:ext cx="11850529" cy="444341"/>
          </a:xfrm>
          <a:prstGeom prst="rect">
            <a:avLst/>
          </a:prstGeom>
          <a:noFill/>
          <a:ln/>
        </p:spPr>
        <p:txBody>
          <a:bodyPr wrap="none" rtlCol="0" anchor="t"/>
          <a:lstStyle/>
          <a:p>
            <a:pPr marL="0" indent="0" algn="ctr">
              <a:lnSpc>
                <a:spcPts val="3499"/>
              </a:lnSpc>
              <a:buNone/>
            </a:pPr>
            <a:endParaRPr lang="en-US" sz="2187" dirty="0"/>
          </a:p>
        </p:txBody>
      </p:sp>
      <p:sp>
        <p:nvSpPr>
          <p:cNvPr id="13" name="Text 9"/>
          <p:cNvSpPr/>
          <p:nvPr/>
        </p:nvSpPr>
        <p:spPr>
          <a:xfrm>
            <a:off x="1389817" y="6769775"/>
            <a:ext cx="11850529" cy="355402"/>
          </a:xfrm>
          <a:prstGeom prst="rect">
            <a:avLst/>
          </a:prstGeom>
          <a:noFill/>
          <a:ln/>
        </p:spPr>
        <p:txBody>
          <a:bodyPr wrap="none" rtlCol="0" anchor="t"/>
          <a:lstStyle/>
          <a:p>
            <a:pPr marL="0" indent="0" algn="ctr">
              <a:lnSpc>
                <a:spcPts val="2799"/>
              </a:lnSpc>
              <a:buNone/>
            </a:pPr>
            <a:endParaRPr lang="en-US" sz="1750" dirty="0"/>
          </a:p>
        </p:txBody>
      </p:sp>
      <p:pic>
        <p:nvPicPr>
          <p:cNvPr id="15" name="Picture 14">
            <a:extLst>
              <a:ext uri="{FF2B5EF4-FFF2-40B4-BE49-F238E27FC236}">
                <a16:creationId xmlns:a16="http://schemas.microsoft.com/office/drawing/2014/main" id="{65FABF61-0689-37A3-749C-B02FAD592F6A}"/>
              </a:ext>
            </a:extLst>
          </p:cNvPr>
          <p:cNvPicPr>
            <a:picLocks noChangeAspect="1"/>
          </p:cNvPicPr>
          <p:nvPr/>
        </p:nvPicPr>
        <p:blipFill rotWithShape="1">
          <a:blip r:embed="rId5"/>
          <a:srcRect r="48054"/>
          <a:stretch/>
        </p:blipFill>
        <p:spPr>
          <a:xfrm>
            <a:off x="12801600" y="772816"/>
            <a:ext cx="1077686" cy="727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1515" y="243840"/>
            <a:ext cx="13247251" cy="7750493"/>
          </a:xfrm>
          <a:prstGeom prst="roundRect">
            <a:avLst>
              <a:gd name="adj" fmla="val 2529"/>
            </a:avLst>
          </a:prstGeom>
          <a:solidFill>
            <a:srgbClr val="0B0C23">
              <a:alpha val="75000"/>
            </a:srgbClr>
          </a:solidFill>
          <a:ln w="13573">
            <a:solidFill>
              <a:srgbClr val="FFFFFF">
                <a:alpha val="16000"/>
              </a:srgbClr>
            </a:solidFill>
            <a:prstDash val="solid"/>
          </a:ln>
        </p:spPr>
        <p:txBody>
          <a:bodyPr/>
          <a:lstStyle/>
          <a:p>
            <a:endParaRPr lang="en-IN"/>
          </a:p>
        </p:txBody>
      </p:sp>
      <p:sp>
        <p:nvSpPr>
          <p:cNvPr id="4" name="Text 1"/>
          <p:cNvSpPr/>
          <p:nvPr/>
        </p:nvSpPr>
        <p:spPr>
          <a:xfrm>
            <a:off x="1508165" y="842605"/>
            <a:ext cx="7703820" cy="680442"/>
          </a:xfrm>
          <a:prstGeom prst="rect">
            <a:avLst/>
          </a:prstGeom>
          <a:noFill/>
          <a:ln/>
        </p:spPr>
        <p:txBody>
          <a:bodyPr wrap="none" rtlCol="0" anchor="t"/>
          <a:lstStyle/>
          <a:p>
            <a:pPr marL="0" indent="0">
              <a:lnSpc>
                <a:spcPts val="5358"/>
              </a:lnSpc>
              <a:buNone/>
            </a:pPr>
            <a:r>
              <a:rPr lang="en-US" sz="4287" dirty="0">
                <a:solidFill>
                  <a:srgbClr val="C6BFEE"/>
                </a:solidFill>
                <a:latin typeface="Prompt" pitchFamily="34" charset="0"/>
                <a:ea typeface="Prompt" pitchFamily="34" charset="-122"/>
                <a:cs typeface="Prompt" pitchFamily="34" charset="-120"/>
              </a:rPr>
              <a:t>Advantages of a Credit Card</a:t>
            </a:r>
            <a:endParaRPr lang="en-US" sz="4287" dirty="0"/>
          </a:p>
        </p:txBody>
      </p:sp>
      <p:sp>
        <p:nvSpPr>
          <p:cNvPr id="5" name="Shape 2"/>
          <p:cNvSpPr/>
          <p:nvPr/>
        </p:nvSpPr>
        <p:spPr>
          <a:xfrm>
            <a:off x="1508165" y="1958459"/>
            <a:ext cx="5698212" cy="2609731"/>
          </a:xfrm>
          <a:prstGeom prst="roundRect">
            <a:avLst>
              <a:gd name="adj" fmla="val 3755"/>
            </a:avLst>
          </a:prstGeom>
          <a:solidFill>
            <a:srgbClr val="542C49"/>
          </a:solidFill>
          <a:ln w="13573">
            <a:solidFill>
              <a:srgbClr val="643557"/>
            </a:solidFill>
            <a:prstDash val="solid"/>
          </a:ln>
        </p:spPr>
        <p:txBody>
          <a:bodyPr/>
          <a:lstStyle/>
          <a:p>
            <a:endParaRPr lang="en-IN"/>
          </a:p>
        </p:txBody>
      </p:sp>
      <p:sp>
        <p:nvSpPr>
          <p:cNvPr id="6" name="Text 3"/>
          <p:cNvSpPr/>
          <p:nvPr/>
        </p:nvSpPr>
        <p:spPr>
          <a:xfrm>
            <a:off x="1739384" y="2189678"/>
            <a:ext cx="2621280" cy="340162"/>
          </a:xfrm>
          <a:prstGeom prst="rect">
            <a:avLst/>
          </a:prstGeom>
          <a:noFill/>
          <a:ln/>
        </p:spPr>
        <p:txBody>
          <a:bodyPr wrap="none" rtlCol="0" anchor="t"/>
          <a:lstStyle/>
          <a:p>
            <a:pPr marL="0" indent="0">
              <a:lnSpc>
                <a:spcPts val="2679"/>
              </a:lnSpc>
              <a:buNone/>
            </a:pPr>
            <a:r>
              <a:rPr lang="en-US" sz="2143" dirty="0">
                <a:solidFill>
                  <a:srgbClr val="DAD8E9"/>
                </a:solidFill>
                <a:latin typeface="Prompt" pitchFamily="34" charset="0"/>
                <a:ea typeface="Prompt" pitchFamily="34" charset="-122"/>
                <a:cs typeface="Prompt" pitchFamily="34" charset="-120"/>
              </a:rPr>
              <a:t>Enhanced Accuracy</a:t>
            </a:r>
            <a:endParaRPr lang="en-US" sz="2143" dirty="0"/>
          </a:p>
        </p:txBody>
      </p:sp>
      <p:sp>
        <p:nvSpPr>
          <p:cNvPr id="7" name="Text 4"/>
          <p:cNvSpPr/>
          <p:nvPr/>
        </p:nvSpPr>
        <p:spPr>
          <a:xfrm>
            <a:off x="1739384" y="2747486"/>
            <a:ext cx="5235773" cy="1045131"/>
          </a:xfrm>
          <a:prstGeom prst="rect">
            <a:avLst/>
          </a:prstGeom>
          <a:noFill/>
          <a:ln/>
        </p:spPr>
        <p:txBody>
          <a:bodyPr wrap="square" rtlCol="0" anchor="t"/>
          <a:lstStyle/>
          <a:p>
            <a:pPr marL="0" indent="0">
              <a:lnSpc>
                <a:spcPts val="2743"/>
              </a:lnSpc>
              <a:buNone/>
            </a:pPr>
            <a:r>
              <a:rPr lang="en-US" sz="1715" dirty="0">
                <a:solidFill>
                  <a:srgbClr val="DAD8E9"/>
                </a:solidFill>
                <a:latin typeface="Mukta" pitchFamily="34" charset="0"/>
                <a:ea typeface="Mukta" pitchFamily="34" charset="-122"/>
                <a:cs typeface="Mukta" pitchFamily="34" charset="-120"/>
              </a:rPr>
              <a:t>Machine learning algorithms analyze various data points like credit history, income, and spending patterns to make accurate credit card approval decisions.</a:t>
            </a:r>
            <a:endParaRPr lang="en-US" sz="1715" dirty="0"/>
          </a:p>
        </p:txBody>
      </p:sp>
      <p:sp>
        <p:nvSpPr>
          <p:cNvPr id="8" name="Text 5"/>
          <p:cNvSpPr/>
          <p:nvPr/>
        </p:nvSpPr>
        <p:spPr>
          <a:xfrm>
            <a:off x="1739384" y="3988594"/>
            <a:ext cx="5235773" cy="348377"/>
          </a:xfrm>
          <a:prstGeom prst="rect">
            <a:avLst/>
          </a:prstGeom>
          <a:noFill/>
          <a:ln/>
        </p:spPr>
        <p:txBody>
          <a:bodyPr wrap="none" rtlCol="0" anchor="t"/>
          <a:lstStyle/>
          <a:p>
            <a:pPr marL="0" indent="0">
              <a:lnSpc>
                <a:spcPts val="2743"/>
              </a:lnSpc>
              <a:buNone/>
            </a:pPr>
            <a:endParaRPr lang="en-US" sz="1715" dirty="0"/>
          </a:p>
        </p:txBody>
      </p:sp>
      <p:sp>
        <p:nvSpPr>
          <p:cNvPr id="9" name="Shape 6"/>
          <p:cNvSpPr/>
          <p:nvPr/>
        </p:nvSpPr>
        <p:spPr>
          <a:xfrm>
            <a:off x="7424023" y="1958459"/>
            <a:ext cx="5698212" cy="2609731"/>
          </a:xfrm>
          <a:prstGeom prst="roundRect">
            <a:avLst>
              <a:gd name="adj" fmla="val 3755"/>
            </a:avLst>
          </a:prstGeom>
          <a:solidFill>
            <a:srgbClr val="542C49"/>
          </a:solidFill>
          <a:ln w="13573">
            <a:solidFill>
              <a:srgbClr val="643557"/>
            </a:solidFill>
            <a:prstDash val="solid"/>
          </a:ln>
        </p:spPr>
        <p:txBody>
          <a:bodyPr/>
          <a:lstStyle/>
          <a:p>
            <a:endParaRPr lang="en-IN"/>
          </a:p>
        </p:txBody>
      </p:sp>
      <p:sp>
        <p:nvSpPr>
          <p:cNvPr id="10" name="Text 7"/>
          <p:cNvSpPr/>
          <p:nvPr/>
        </p:nvSpPr>
        <p:spPr>
          <a:xfrm>
            <a:off x="7655242" y="2189678"/>
            <a:ext cx="2339340" cy="340162"/>
          </a:xfrm>
          <a:prstGeom prst="rect">
            <a:avLst/>
          </a:prstGeom>
          <a:noFill/>
          <a:ln/>
        </p:spPr>
        <p:txBody>
          <a:bodyPr wrap="none" rtlCol="0" anchor="t"/>
          <a:lstStyle/>
          <a:p>
            <a:pPr marL="0" indent="0">
              <a:lnSpc>
                <a:spcPts val="2679"/>
              </a:lnSpc>
              <a:buNone/>
            </a:pPr>
            <a:r>
              <a:rPr lang="en-US" sz="2143" dirty="0">
                <a:solidFill>
                  <a:srgbClr val="DAD8E9"/>
                </a:solidFill>
                <a:latin typeface="Prompt" pitchFamily="34" charset="0"/>
                <a:ea typeface="Prompt" pitchFamily="34" charset="-122"/>
                <a:cs typeface="Prompt" pitchFamily="34" charset="-120"/>
              </a:rPr>
              <a:t>Faster Processing</a:t>
            </a:r>
            <a:endParaRPr lang="en-US" sz="2143" dirty="0"/>
          </a:p>
        </p:txBody>
      </p:sp>
      <p:sp>
        <p:nvSpPr>
          <p:cNvPr id="11" name="Text 8"/>
          <p:cNvSpPr/>
          <p:nvPr/>
        </p:nvSpPr>
        <p:spPr>
          <a:xfrm>
            <a:off x="7655242" y="2747486"/>
            <a:ext cx="5235773" cy="696754"/>
          </a:xfrm>
          <a:prstGeom prst="rect">
            <a:avLst/>
          </a:prstGeom>
          <a:noFill/>
          <a:ln/>
        </p:spPr>
        <p:txBody>
          <a:bodyPr wrap="square" rtlCol="0" anchor="t"/>
          <a:lstStyle/>
          <a:p>
            <a:pPr marL="0" indent="0">
              <a:lnSpc>
                <a:spcPts val="2743"/>
              </a:lnSpc>
              <a:buNone/>
            </a:pPr>
            <a:r>
              <a:rPr lang="en-US" sz="1715" dirty="0">
                <a:solidFill>
                  <a:srgbClr val="DAD8E9"/>
                </a:solidFill>
                <a:latin typeface="Mukta" pitchFamily="34" charset="0"/>
                <a:ea typeface="Mukta" pitchFamily="34" charset="-122"/>
                <a:cs typeface="Mukta" pitchFamily="34" charset="-120"/>
              </a:rPr>
              <a:t>Machine learning automates manual reviews and paperwork, expediting the credit card approval process.</a:t>
            </a:r>
            <a:endParaRPr lang="en-US" sz="1715" dirty="0"/>
          </a:p>
        </p:txBody>
      </p:sp>
      <p:sp>
        <p:nvSpPr>
          <p:cNvPr id="12" name="Shape 9"/>
          <p:cNvSpPr/>
          <p:nvPr/>
        </p:nvSpPr>
        <p:spPr>
          <a:xfrm>
            <a:off x="1508165" y="4785836"/>
            <a:ext cx="5698212" cy="2609731"/>
          </a:xfrm>
          <a:prstGeom prst="roundRect">
            <a:avLst>
              <a:gd name="adj" fmla="val 3755"/>
            </a:avLst>
          </a:prstGeom>
          <a:solidFill>
            <a:srgbClr val="542C49"/>
          </a:solidFill>
          <a:ln w="13573">
            <a:solidFill>
              <a:srgbClr val="643557"/>
            </a:solidFill>
            <a:prstDash val="solid"/>
          </a:ln>
        </p:spPr>
        <p:txBody>
          <a:bodyPr/>
          <a:lstStyle/>
          <a:p>
            <a:endParaRPr lang="en-IN"/>
          </a:p>
        </p:txBody>
      </p:sp>
      <p:sp>
        <p:nvSpPr>
          <p:cNvPr id="13" name="Text 10"/>
          <p:cNvSpPr/>
          <p:nvPr/>
        </p:nvSpPr>
        <p:spPr>
          <a:xfrm>
            <a:off x="1739384" y="5017056"/>
            <a:ext cx="3017520" cy="340162"/>
          </a:xfrm>
          <a:prstGeom prst="rect">
            <a:avLst/>
          </a:prstGeom>
          <a:noFill/>
          <a:ln/>
        </p:spPr>
        <p:txBody>
          <a:bodyPr wrap="none" rtlCol="0" anchor="t"/>
          <a:lstStyle/>
          <a:p>
            <a:pPr marL="0" indent="0">
              <a:lnSpc>
                <a:spcPts val="2679"/>
              </a:lnSpc>
              <a:buNone/>
            </a:pPr>
            <a:r>
              <a:rPr lang="en-US" sz="2143" dirty="0">
                <a:solidFill>
                  <a:srgbClr val="DAD8E9"/>
                </a:solidFill>
                <a:latin typeface="Prompt" pitchFamily="34" charset="0"/>
                <a:ea typeface="Prompt" pitchFamily="34" charset="-122"/>
                <a:cs typeface="Prompt" pitchFamily="34" charset="-120"/>
              </a:rPr>
              <a:t>Personalized Offerings</a:t>
            </a:r>
            <a:endParaRPr lang="en-US" sz="2143" dirty="0"/>
          </a:p>
        </p:txBody>
      </p:sp>
      <p:sp>
        <p:nvSpPr>
          <p:cNvPr id="14" name="Text 11"/>
          <p:cNvSpPr/>
          <p:nvPr/>
        </p:nvSpPr>
        <p:spPr>
          <a:xfrm>
            <a:off x="1739384" y="5574863"/>
            <a:ext cx="5235773" cy="1045131"/>
          </a:xfrm>
          <a:prstGeom prst="rect">
            <a:avLst/>
          </a:prstGeom>
          <a:noFill/>
          <a:ln/>
        </p:spPr>
        <p:txBody>
          <a:bodyPr wrap="square" rtlCol="0" anchor="t"/>
          <a:lstStyle/>
          <a:p>
            <a:pPr marL="0" indent="0">
              <a:lnSpc>
                <a:spcPts val="2743"/>
              </a:lnSpc>
              <a:buNone/>
            </a:pPr>
            <a:r>
              <a:rPr lang="en-US" sz="1715" dirty="0">
                <a:solidFill>
                  <a:srgbClr val="DAD8E9"/>
                </a:solidFill>
                <a:latin typeface="Mukta" pitchFamily="34" charset="0"/>
                <a:ea typeface="Mukta" pitchFamily="34" charset="-122"/>
                <a:cs typeface="Mukta" pitchFamily="34" charset="-120"/>
              </a:rPr>
              <a:t>Machine learning enables lenders to tailor credit card features based on individual profiles and preferences, providing personalized offerings to customers.</a:t>
            </a:r>
            <a:endParaRPr lang="en-US" sz="1715" dirty="0"/>
          </a:p>
        </p:txBody>
      </p:sp>
      <p:sp>
        <p:nvSpPr>
          <p:cNvPr id="15" name="Shape 12"/>
          <p:cNvSpPr/>
          <p:nvPr/>
        </p:nvSpPr>
        <p:spPr>
          <a:xfrm>
            <a:off x="7424023" y="4785836"/>
            <a:ext cx="5698212" cy="2609731"/>
          </a:xfrm>
          <a:prstGeom prst="roundRect">
            <a:avLst>
              <a:gd name="adj" fmla="val 3755"/>
            </a:avLst>
          </a:prstGeom>
          <a:solidFill>
            <a:srgbClr val="542C49"/>
          </a:solidFill>
          <a:ln w="13573">
            <a:solidFill>
              <a:srgbClr val="643557"/>
            </a:solidFill>
            <a:prstDash val="solid"/>
          </a:ln>
        </p:spPr>
        <p:txBody>
          <a:bodyPr/>
          <a:lstStyle/>
          <a:p>
            <a:endParaRPr lang="en-IN"/>
          </a:p>
        </p:txBody>
      </p:sp>
      <p:sp>
        <p:nvSpPr>
          <p:cNvPr id="16" name="Text 13"/>
          <p:cNvSpPr/>
          <p:nvPr/>
        </p:nvSpPr>
        <p:spPr>
          <a:xfrm>
            <a:off x="7655242" y="5017056"/>
            <a:ext cx="2177534" cy="340162"/>
          </a:xfrm>
          <a:prstGeom prst="rect">
            <a:avLst/>
          </a:prstGeom>
          <a:noFill/>
          <a:ln/>
        </p:spPr>
        <p:txBody>
          <a:bodyPr wrap="none" rtlCol="0" anchor="t"/>
          <a:lstStyle/>
          <a:p>
            <a:pPr marL="0" indent="0">
              <a:lnSpc>
                <a:spcPts val="2679"/>
              </a:lnSpc>
              <a:buNone/>
            </a:pPr>
            <a:r>
              <a:rPr lang="en-US" sz="2143" dirty="0">
                <a:solidFill>
                  <a:srgbClr val="DAD8E9"/>
                </a:solidFill>
                <a:latin typeface="Prompt" pitchFamily="34" charset="0"/>
                <a:ea typeface="Prompt" pitchFamily="34" charset="-122"/>
                <a:cs typeface="Prompt" pitchFamily="34" charset="-120"/>
              </a:rPr>
              <a:t>Risk Mitigation</a:t>
            </a:r>
            <a:endParaRPr lang="en-US" sz="2143" dirty="0"/>
          </a:p>
        </p:txBody>
      </p:sp>
      <p:sp>
        <p:nvSpPr>
          <p:cNvPr id="17" name="Text 14"/>
          <p:cNvSpPr/>
          <p:nvPr/>
        </p:nvSpPr>
        <p:spPr>
          <a:xfrm>
            <a:off x="7655242" y="5574863"/>
            <a:ext cx="5235773" cy="1045131"/>
          </a:xfrm>
          <a:prstGeom prst="rect">
            <a:avLst/>
          </a:prstGeom>
          <a:noFill/>
          <a:ln/>
        </p:spPr>
        <p:txBody>
          <a:bodyPr wrap="square" rtlCol="0" anchor="t"/>
          <a:lstStyle/>
          <a:p>
            <a:pPr marL="0" indent="0">
              <a:lnSpc>
                <a:spcPts val="2743"/>
              </a:lnSpc>
              <a:buNone/>
            </a:pPr>
            <a:r>
              <a:rPr lang="en-US" sz="1715" dirty="0">
                <a:solidFill>
                  <a:srgbClr val="DAD8E9"/>
                </a:solidFill>
                <a:latin typeface="Mukta" pitchFamily="34" charset="0"/>
                <a:ea typeface="Mukta" pitchFamily="34" charset="-122"/>
                <a:cs typeface="Mukta" pitchFamily="34" charset="-120"/>
              </a:rPr>
              <a:t>Machine learning algorithms assess creditworthiness, protecting lenders from potential losses and ensuring responsible lending practices.</a:t>
            </a:r>
            <a:endParaRPr lang="en-US" sz="1715" dirty="0"/>
          </a:p>
        </p:txBody>
      </p:sp>
      <p:sp>
        <p:nvSpPr>
          <p:cNvPr id="18" name="Text 15"/>
          <p:cNvSpPr/>
          <p:nvPr/>
        </p:nvSpPr>
        <p:spPr>
          <a:xfrm>
            <a:off x="7655242" y="6815971"/>
            <a:ext cx="5235773" cy="348377"/>
          </a:xfrm>
          <a:prstGeom prst="rect">
            <a:avLst/>
          </a:prstGeom>
          <a:noFill/>
          <a:ln/>
        </p:spPr>
        <p:txBody>
          <a:bodyPr wrap="none" rtlCol="0" anchor="t"/>
          <a:lstStyle/>
          <a:p>
            <a:pPr marL="0" indent="0">
              <a:lnSpc>
                <a:spcPts val="2743"/>
              </a:lnSpc>
              <a:buNone/>
            </a:pPr>
            <a:endParaRPr lang="en-US" sz="171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1602938"/>
            <a:ext cx="13517047" cy="5023604"/>
          </a:xfrm>
          <a:prstGeom prst="roundRect">
            <a:avLst>
              <a:gd name="adj" fmla="val 3981"/>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2213967"/>
            <a:ext cx="851916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Disadvantages of a Credit Card</a:t>
            </a:r>
            <a:endParaRPr lang="en-US" sz="4374" dirty="0"/>
          </a:p>
        </p:txBody>
      </p:sp>
      <p:sp>
        <p:nvSpPr>
          <p:cNvPr id="5" name="Shape 2"/>
          <p:cNvSpPr/>
          <p:nvPr/>
        </p:nvSpPr>
        <p:spPr>
          <a:xfrm>
            <a:off x="1389817" y="3352681"/>
            <a:ext cx="5814179" cy="2662833"/>
          </a:xfrm>
          <a:prstGeom prst="roundRect">
            <a:avLst>
              <a:gd name="adj" fmla="val 3755"/>
            </a:avLst>
          </a:prstGeom>
          <a:solidFill>
            <a:srgbClr val="542C49"/>
          </a:solidFill>
          <a:ln w="13811">
            <a:solidFill>
              <a:srgbClr val="643557"/>
            </a:solidFill>
            <a:prstDash val="solid"/>
          </a:ln>
        </p:spPr>
        <p:txBody>
          <a:bodyPr/>
          <a:lstStyle/>
          <a:p>
            <a:endParaRPr lang="en-IN"/>
          </a:p>
        </p:txBody>
      </p:sp>
      <p:sp>
        <p:nvSpPr>
          <p:cNvPr id="6" name="Text 3"/>
          <p:cNvSpPr/>
          <p:nvPr/>
        </p:nvSpPr>
        <p:spPr>
          <a:xfrm>
            <a:off x="1625798" y="3588663"/>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Hidden Costs</a:t>
            </a:r>
            <a:endParaRPr lang="en-US" sz="2187" dirty="0"/>
          </a:p>
        </p:txBody>
      </p:sp>
      <p:sp>
        <p:nvSpPr>
          <p:cNvPr id="7" name="Text 4"/>
          <p:cNvSpPr/>
          <p:nvPr/>
        </p:nvSpPr>
        <p:spPr>
          <a:xfrm>
            <a:off x="1625798" y="4158020"/>
            <a:ext cx="534221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cards often come with hidden costs such as late payment fees and processing fees, which can increase overall expenses.</a:t>
            </a:r>
            <a:endParaRPr lang="en-US" sz="1750" dirty="0"/>
          </a:p>
        </p:txBody>
      </p:sp>
      <p:sp>
        <p:nvSpPr>
          <p:cNvPr id="8" name="Shape 5"/>
          <p:cNvSpPr/>
          <p:nvPr/>
        </p:nvSpPr>
        <p:spPr>
          <a:xfrm>
            <a:off x="7426166" y="3352681"/>
            <a:ext cx="5814179" cy="2662833"/>
          </a:xfrm>
          <a:prstGeom prst="roundRect">
            <a:avLst>
              <a:gd name="adj" fmla="val 3755"/>
            </a:avLst>
          </a:prstGeom>
          <a:solidFill>
            <a:srgbClr val="542C49"/>
          </a:solidFill>
          <a:ln w="13811">
            <a:solidFill>
              <a:srgbClr val="643557"/>
            </a:solidFill>
            <a:prstDash val="solid"/>
          </a:ln>
        </p:spPr>
        <p:txBody>
          <a:bodyPr/>
          <a:lstStyle/>
          <a:p>
            <a:endParaRPr lang="en-IN"/>
          </a:p>
        </p:txBody>
      </p:sp>
      <p:sp>
        <p:nvSpPr>
          <p:cNvPr id="9" name="Text 6"/>
          <p:cNvSpPr/>
          <p:nvPr/>
        </p:nvSpPr>
        <p:spPr>
          <a:xfrm>
            <a:off x="7662148" y="3588663"/>
            <a:ext cx="270510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Restricted Drawings</a:t>
            </a:r>
            <a:endParaRPr lang="en-US" sz="2187" dirty="0"/>
          </a:p>
        </p:txBody>
      </p:sp>
      <p:sp>
        <p:nvSpPr>
          <p:cNvPr id="10" name="Text 7"/>
          <p:cNvSpPr/>
          <p:nvPr/>
        </p:nvSpPr>
        <p:spPr>
          <a:xfrm>
            <a:off x="7662148" y="4158020"/>
            <a:ext cx="534221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cards charge additional fees for cash withdrawals, making them less beneficial than debit cards for such transactions.</a:t>
            </a:r>
            <a:endParaRPr lang="en-US" sz="1750" dirty="0"/>
          </a:p>
        </p:txBody>
      </p:sp>
      <p:sp>
        <p:nvSpPr>
          <p:cNvPr id="11" name="Text 8"/>
          <p:cNvSpPr/>
          <p:nvPr/>
        </p:nvSpPr>
        <p:spPr>
          <a:xfrm>
            <a:off x="7662148" y="5424130"/>
            <a:ext cx="5342215"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535186"/>
            <a:ext cx="13517047" cy="7159228"/>
          </a:xfrm>
          <a:prstGeom prst="roundRect">
            <a:avLst>
              <a:gd name="adj" fmla="val 2793"/>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1146215"/>
            <a:ext cx="1185052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Challenges of Credit Card Approval Using Machine Learning</a:t>
            </a:r>
            <a:endParaRPr lang="en-US" sz="4374" dirty="0"/>
          </a:p>
        </p:txBody>
      </p:sp>
      <p:sp>
        <p:nvSpPr>
          <p:cNvPr id="5" name="Text 2"/>
          <p:cNvSpPr/>
          <p:nvPr/>
        </p:nvSpPr>
        <p:spPr>
          <a:xfrm>
            <a:off x="1389817" y="2979301"/>
            <a:ext cx="11850529"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Predicting credit card approval using machine learning algorithms presents several challenges that need to be addressed:</a:t>
            </a:r>
            <a:endParaRPr lang="en-US" sz="1750" dirty="0"/>
          </a:p>
        </p:txBody>
      </p:sp>
      <p:sp>
        <p:nvSpPr>
          <p:cNvPr id="6" name="Shape 3"/>
          <p:cNvSpPr/>
          <p:nvPr/>
        </p:nvSpPr>
        <p:spPr>
          <a:xfrm>
            <a:off x="1389817" y="3758208"/>
            <a:ext cx="499943" cy="499943"/>
          </a:xfrm>
          <a:prstGeom prst="roundRect">
            <a:avLst>
              <a:gd name="adj" fmla="val 20000"/>
            </a:avLst>
          </a:prstGeom>
          <a:solidFill>
            <a:srgbClr val="542C49"/>
          </a:solidFill>
          <a:ln w="13811">
            <a:solidFill>
              <a:srgbClr val="643557"/>
            </a:solidFill>
            <a:prstDash val="solid"/>
          </a:ln>
        </p:spPr>
        <p:txBody>
          <a:bodyPr/>
          <a:lstStyle/>
          <a:p>
            <a:endParaRPr lang="en-IN"/>
          </a:p>
        </p:txBody>
      </p:sp>
      <p:sp>
        <p:nvSpPr>
          <p:cNvPr id="7" name="Text 4"/>
          <p:cNvSpPr/>
          <p:nvPr/>
        </p:nvSpPr>
        <p:spPr>
          <a:xfrm>
            <a:off x="1578769" y="3799880"/>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5"/>
          <p:cNvSpPr/>
          <p:nvPr/>
        </p:nvSpPr>
        <p:spPr>
          <a:xfrm>
            <a:off x="2111931" y="3834527"/>
            <a:ext cx="3079909" cy="694373"/>
          </a:xfrm>
          <a:prstGeom prst="rect">
            <a:avLst/>
          </a:prstGeom>
          <a:noFill/>
          <a:ln/>
        </p:spPr>
        <p:txBody>
          <a:bodyPr wrap="squar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Data Privacy and Security</a:t>
            </a:r>
            <a:endParaRPr lang="en-US" sz="2187" dirty="0"/>
          </a:p>
        </p:txBody>
      </p:sp>
      <p:sp>
        <p:nvSpPr>
          <p:cNvPr id="9" name="Text 6"/>
          <p:cNvSpPr/>
          <p:nvPr/>
        </p:nvSpPr>
        <p:spPr>
          <a:xfrm>
            <a:off x="2111931" y="4751070"/>
            <a:ext cx="3079909"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Protecting sensitive customer data through robust data privacy and security measures is crucial for maintaining trust and compliance.</a:t>
            </a:r>
            <a:endParaRPr lang="en-US" sz="1750" dirty="0"/>
          </a:p>
        </p:txBody>
      </p:sp>
      <p:sp>
        <p:nvSpPr>
          <p:cNvPr id="10" name="Shape 7"/>
          <p:cNvSpPr/>
          <p:nvPr/>
        </p:nvSpPr>
        <p:spPr>
          <a:xfrm>
            <a:off x="5414010" y="3758208"/>
            <a:ext cx="499943" cy="499943"/>
          </a:xfrm>
          <a:prstGeom prst="roundRect">
            <a:avLst>
              <a:gd name="adj" fmla="val 20000"/>
            </a:avLst>
          </a:prstGeom>
          <a:solidFill>
            <a:srgbClr val="542C49"/>
          </a:solidFill>
          <a:ln w="13811">
            <a:solidFill>
              <a:srgbClr val="643557"/>
            </a:solidFill>
            <a:prstDash val="solid"/>
          </a:ln>
        </p:spPr>
        <p:txBody>
          <a:bodyPr/>
          <a:lstStyle/>
          <a:p>
            <a:endParaRPr lang="en-IN"/>
          </a:p>
        </p:txBody>
      </p:sp>
      <p:sp>
        <p:nvSpPr>
          <p:cNvPr id="11" name="Text 8"/>
          <p:cNvSpPr/>
          <p:nvPr/>
        </p:nvSpPr>
        <p:spPr>
          <a:xfrm>
            <a:off x="5564862" y="3799880"/>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9"/>
          <p:cNvSpPr/>
          <p:nvPr/>
        </p:nvSpPr>
        <p:spPr>
          <a:xfrm>
            <a:off x="6136124" y="3834527"/>
            <a:ext cx="3079909" cy="694373"/>
          </a:xfrm>
          <a:prstGeom prst="rect">
            <a:avLst/>
          </a:prstGeom>
          <a:noFill/>
          <a:ln/>
        </p:spPr>
        <p:txBody>
          <a:bodyPr wrap="squar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Model Interpretability and Transparency</a:t>
            </a:r>
            <a:endParaRPr lang="en-US" sz="2187" dirty="0"/>
          </a:p>
        </p:txBody>
      </p:sp>
      <p:sp>
        <p:nvSpPr>
          <p:cNvPr id="13" name="Text 10"/>
          <p:cNvSpPr/>
          <p:nvPr/>
        </p:nvSpPr>
        <p:spPr>
          <a:xfrm>
            <a:off x="6136123" y="5028724"/>
            <a:ext cx="3079909" cy="222983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Developing transparent models that can explain credit card approval decisions is essential for regulatory compliance and building consumer trust.</a:t>
            </a:r>
            <a:endParaRPr lang="en-US" sz="1750" dirty="0"/>
          </a:p>
        </p:txBody>
      </p:sp>
      <p:sp>
        <p:nvSpPr>
          <p:cNvPr id="14" name="Text 11"/>
          <p:cNvSpPr/>
          <p:nvPr/>
        </p:nvSpPr>
        <p:spPr>
          <a:xfrm>
            <a:off x="6136124" y="6727984"/>
            <a:ext cx="3079909" cy="355402"/>
          </a:xfrm>
          <a:prstGeom prst="rect">
            <a:avLst/>
          </a:prstGeom>
          <a:noFill/>
          <a:ln/>
        </p:spPr>
        <p:txBody>
          <a:bodyPr wrap="none" rtlCol="0" anchor="t"/>
          <a:lstStyle/>
          <a:p>
            <a:pPr marL="0" indent="0">
              <a:lnSpc>
                <a:spcPts val="2799"/>
              </a:lnSpc>
              <a:buNone/>
            </a:pPr>
            <a:endParaRPr lang="en-US" sz="1750" dirty="0"/>
          </a:p>
        </p:txBody>
      </p:sp>
      <p:sp>
        <p:nvSpPr>
          <p:cNvPr id="15" name="Shape 12"/>
          <p:cNvSpPr/>
          <p:nvPr/>
        </p:nvSpPr>
        <p:spPr>
          <a:xfrm>
            <a:off x="9438203" y="3758208"/>
            <a:ext cx="499943" cy="499943"/>
          </a:xfrm>
          <a:prstGeom prst="roundRect">
            <a:avLst>
              <a:gd name="adj" fmla="val 20000"/>
            </a:avLst>
          </a:prstGeom>
          <a:solidFill>
            <a:srgbClr val="542C49"/>
          </a:solidFill>
          <a:ln w="13811">
            <a:solidFill>
              <a:srgbClr val="643557"/>
            </a:solidFill>
            <a:prstDash val="solid"/>
          </a:ln>
        </p:spPr>
        <p:txBody>
          <a:bodyPr/>
          <a:lstStyle/>
          <a:p>
            <a:endParaRPr lang="en-IN"/>
          </a:p>
        </p:txBody>
      </p:sp>
      <p:sp>
        <p:nvSpPr>
          <p:cNvPr id="16" name="Text 13"/>
          <p:cNvSpPr/>
          <p:nvPr/>
        </p:nvSpPr>
        <p:spPr>
          <a:xfrm>
            <a:off x="9592866" y="3799880"/>
            <a:ext cx="19050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7" name="Text 14"/>
          <p:cNvSpPr/>
          <p:nvPr/>
        </p:nvSpPr>
        <p:spPr>
          <a:xfrm>
            <a:off x="10160318" y="3834527"/>
            <a:ext cx="233172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Bias and Fairness</a:t>
            </a:r>
            <a:endParaRPr lang="en-US" sz="2187" dirty="0"/>
          </a:p>
        </p:txBody>
      </p:sp>
      <p:sp>
        <p:nvSpPr>
          <p:cNvPr id="18" name="Text 15"/>
          <p:cNvSpPr/>
          <p:nvPr/>
        </p:nvSpPr>
        <p:spPr>
          <a:xfrm>
            <a:off x="10160318" y="4403884"/>
            <a:ext cx="3079909"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Machine learning algorithms used for credit card approval must be monitored to ensure fairness and mitigate any biases that may arise.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725567"/>
            <a:ext cx="13517047" cy="6778466"/>
          </a:xfrm>
          <a:prstGeom prst="roundRect">
            <a:avLst>
              <a:gd name="adj" fmla="val 2950"/>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1336596"/>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Future Scope</a:t>
            </a:r>
            <a:endParaRPr lang="en-US" sz="4374" dirty="0"/>
          </a:p>
        </p:txBody>
      </p:sp>
      <p:sp>
        <p:nvSpPr>
          <p:cNvPr id="5" name="Shape 2"/>
          <p:cNvSpPr/>
          <p:nvPr/>
        </p:nvSpPr>
        <p:spPr>
          <a:xfrm>
            <a:off x="1389817" y="2648903"/>
            <a:ext cx="499943" cy="499943"/>
          </a:xfrm>
          <a:prstGeom prst="roundRect">
            <a:avLst>
              <a:gd name="adj" fmla="val 20000"/>
            </a:avLst>
          </a:prstGeom>
          <a:solidFill>
            <a:srgbClr val="542C49"/>
          </a:solidFill>
          <a:ln w="13811">
            <a:solidFill>
              <a:srgbClr val="643557"/>
            </a:solidFill>
            <a:prstDash val="solid"/>
          </a:ln>
        </p:spPr>
        <p:txBody>
          <a:bodyPr/>
          <a:lstStyle/>
          <a:p>
            <a:endParaRPr lang="en-IN"/>
          </a:p>
        </p:txBody>
      </p:sp>
      <p:sp>
        <p:nvSpPr>
          <p:cNvPr id="6" name="Text 3"/>
          <p:cNvSpPr/>
          <p:nvPr/>
        </p:nvSpPr>
        <p:spPr>
          <a:xfrm>
            <a:off x="1578769" y="2690574"/>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7" name="Text 4"/>
          <p:cNvSpPr/>
          <p:nvPr/>
        </p:nvSpPr>
        <p:spPr>
          <a:xfrm>
            <a:off x="2111931" y="2725222"/>
            <a:ext cx="304800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Deep Learning Models</a:t>
            </a:r>
            <a:endParaRPr lang="en-US" sz="2187" dirty="0"/>
          </a:p>
        </p:txBody>
      </p:sp>
      <p:sp>
        <p:nvSpPr>
          <p:cNvPr id="8" name="Text 5"/>
          <p:cNvSpPr/>
          <p:nvPr/>
        </p:nvSpPr>
        <p:spPr>
          <a:xfrm>
            <a:off x="2111931" y="3294578"/>
            <a:ext cx="509206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To further improve the credit card approval system, future research can explore the use of deep learning models such as neural networks.</a:t>
            </a:r>
            <a:endParaRPr lang="en-US" sz="1750" dirty="0"/>
          </a:p>
        </p:txBody>
      </p:sp>
      <p:sp>
        <p:nvSpPr>
          <p:cNvPr id="9" name="Text 6"/>
          <p:cNvSpPr/>
          <p:nvPr/>
        </p:nvSpPr>
        <p:spPr>
          <a:xfrm>
            <a:off x="2111931" y="4560689"/>
            <a:ext cx="509206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Deep learning models, like neural networks, have shown great potential in various domains, including credit card approval systems. </a:t>
            </a:r>
            <a:endParaRPr lang="en-US" sz="1750" dirty="0"/>
          </a:p>
        </p:txBody>
      </p:sp>
      <p:sp>
        <p:nvSpPr>
          <p:cNvPr id="10" name="Shape 7"/>
          <p:cNvSpPr/>
          <p:nvPr/>
        </p:nvSpPr>
        <p:spPr>
          <a:xfrm>
            <a:off x="7426166" y="2648903"/>
            <a:ext cx="499943" cy="499943"/>
          </a:xfrm>
          <a:prstGeom prst="roundRect">
            <a:avLst>
              <a:gd name="adj" fmla="val 20000"/>
            </a:avLst>
          </a:prstGeom>
          <a:solidFill>
            <a:srgbClr val="542C49"/>
          </a:solidFill>
          <a:ln w="13811">
            <a:solidFill>
              <a:srgbClr val="643557"/>
            </a:solidFill>
            <a:prstDash val="solid"/>
          </a:ln>
        </p:spPr>
        <p:txBody>
          <a:bodyPr/>
          <a:lstStyle/>
          <a:p>
            <a:endParaRPr lang="en-IN"/>
          </a:p>
        </p:txBody>
      </p:sp>
      <p:sp>
        <p:nvSpPr>
          <p:cNvPr id="11" name="Text 8"/>
          <p:cNvSpPr/>
          <p:nvPr/>
        </p:nvSpPr>
        <p:spPr>
          <a:xfrm>
            <a:off x="7577018" y="2690574"/>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9"/>
          <p:cNvSpPr/>
          <p:nvPr/>
        </p:nvSpPr>
        <p:spPr>
          <a:xfrm>
            <a:off x="8148280" y="2725222"/>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Automation</a:t>
            </a:r>
            <a:endParaRPr lang="en-US" sz="2187" dirty="0"/>
          </a:p>
        </p:txBody>
      </p:sp>
      <p:sp>
        <p:nvSpPr>
          <p:cNvPr id="13" name="Text 10"/>
          <p:cNvSpPr/>
          <p:nvPr/>
        </p:nvSpPr>
        <p:spPr>
          <a:xfrm>
            <a:off x="8148280" y="3294578"/>
            <a:ext cx="5092065"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Implementing this system in an artificial intelligence environment can greatly enhance its efficiency and accuracy. By leveraging the power of AI, the credit card approval process can be automated, reducing manual effort and streamlining the decision-making process.</a:t>
            </a:r>
            <a:endParaRPr lang="en-US" sz="1750" dirty="0"/>
          </a:p>
        </p:txBody>
      </p:sp>
      <p:sp>
        <p:nvSpPr>
          <p:cNvPr id="14" name="Text 11"/>
          <p:cNvSpPr/>
          <p:nvPr/>
        </p:nvSpPr>
        <p:spPr>
          <a:xfrm>
            <a:off x="8148280" y="5455613"/>
            <a:ext cx="5092065" cy="162151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Furthermore, automating the credit card approval system through web or desktop applications can provide users with a seamless and convenient experience. </a:t>
            </a:r>
            <a:endParaRPr lang="en-US" sz="1750" dirty="0"/>
          </a:p>
        </p:txBody>
      </p:sp>
      <p:sp>
        <p:nvSpPr>
          <p:cNvPr id="15" name="Text 12"/>
          <p:cNvSpPr/>
          <p:nvPr/>
        </p:nvSpPr>
        <p:spPr>
          <a:xfrm>
            <a:off x="8148280" y="6537603"/>
            <a:ext cx="5092065"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383738"/>
            <a:ext cx="13517047" cy="7462004"/>
          </a:xfrm>
          <a:prstGeom prst="roundRect">
            <a:avLst>
              <a:gd name="adj" fmla="val 2680"/>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556617" y="383738"/>
            <a:ext cx="13517047" cy="7462004"/>
          </a:xfrm>
          <a:prstGeom prst="rect">
            <a:avLst/>
          </a:prstGeom>
        </p:spPr>
      </p:pic>
      <p:sp>
        <p:nvSpPr>
          <p:cNvPr id="5" name="Shape 1"/>
          <p:cNvSpPr/>
          <p:nvPr/>
        </p:nvSpPr>
        <p:spPr>
          <a:xfrm>
            <a:off x="556617" y="383738"/>
            <a:ext cx="13517047" cy="7462004"/>
          </a:xfrm>
          <a:prstGeom prst="roundRect">
            <a:avLst>
              <a:gd name="adj" fmla="val 2680"/>
            </a:avLst>
          </a:prstGeom>
          <a:solidFill>
            <a:srgbClr val="0B0C23">
              <a:alpha val="80000"/>
            </a:srgbClr>
          </a:solidFill>
          <a:ln/>
        </p:spPr>
        <p:txBody>
          <a:bodyPr/>
          <a:lstStyle/>
          <a:p>
            <a:endParaRPr lang="en-IN"/>
          </a:p>
        </p:txBody>
      </p:sp>
      <p:sp>
        <p:nvSpPr>
          <p:cNvPr id="6" name="Text 2"/>
          <p:cNvSpPr/>
          <p:nvPr/>
        </p:nvSpPr>
        <p:spPr>
          <a:xfrm>
            <a:off x="1389817" y="994767"/>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Conclusion</a:t>
            </a:r>
            <a:endParaRPr lang="en-US" sz="4374" dirty="0"/>
          </a:p>
        </p:txBody>
      </p:sp>
      <p:sp>
        <p:nvSpPr>
          <p:cNvPr id="7" name="Text 3"/>
          <p:cNvSpPr/>
          <p:nvPr/>
        </p:nvSpPr>
        <p:spPr>
          <a:xfrm>
            <a:off x="1389817" y="2022396"/>
            <a:ext cx="11850529"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In this study, we have explored various machine learning methods for predicting credit card approval. By leveraging machine learning algorithms, we can streamline the credit card approval process, improve accuracy, and enhance the overall customer experience.</a:t>
            </a:r>
            <a:endParaRPr lang="en-US" sz="1750" dirty="0"/>
          </a:p>
        </p:txBody>
      </p:sp>
      <p:sp>
        <p:nvSpPr>
          <p:cNvPr id="8" name="Text 4"/>
          <p:cNvSpPr/>
          <p:nvPr/>
        </p:nvSpPr>
        <p:spPr>
          <a:xfrm>
            <a:off x="5973961" y="3421856"/>
            <a:ext cx="2682240" cy="416481"/>
          </a:xfrm>
          <a:prstGeom prst="rect">
            <a:avLst/>
          </a:prstGeom>
          <a:noFill/>
          <a:ln/>
        </p:spPr>
        <p:txBody>
          <a:bodyPr wrap="none" rtlCol="0" anchor="t"/>
          <a:lstStyle/>
          <a:p>
            <a:pPr marL="0" indent="0" algn="ctr">
              <a:lnSpc>
                <a:spcPts val="3281"/>
              </a:lnSpc>
              <a:buNone/>
            </a:pPr>
            <a:r>
              <a:rPr lang="en-US" sz="2624" dirty="0">
                <a:solidFill>
                  <a:srgbClr val="C6BFEE"/>
                </a:solidFill>
                <a:latin typeface="Prompt" pitchFamily="34" charset="0"/>
                <a:ea typeface="Prompt" pitchFamily="34" charset="-122"/>
                <a:cs typeface="Prompt" pitchFamily="34" charset="-120"/>
              </a:rPr>
              <a:t>Thank you 😀🙏</a:t>
            </a:r>
            <a:endParaRPr lang="en-US" sz="2624" dirty="0"/>
          </a:p>
        </p:txBody>
      </p:sp>
      <p:pic>
        <p:nvPicPr>
          <p:cNvPr id="9" name="Image 2" descr="preencoded.png"/>
          <p:cNvPicPr>
            <a:picLocks noChangeAspect="1"/>
          </p:cNvPicPr>
          <p:nvPr/>
        </p:nvPicPr>
        <p:blipFill>
          <a:blip r:embed="rId5"/>
          <a:stretch>
            <a:fillRect/>
          </a:stretch>
        </p:blipFill>
        <p:spPr>
          <a:xfrm>
            <a:off x="6086118" y="4171593"/>
            <a:ext cx="2457807" cy="2457807"/>
          </a:xfrm>
          <a:prstGeom prst="rect">
            <a:avLst/>
          </a:prstGeom>
        </p:spPr>
      </p:pic>
      <p:sp>
        <p:nvSpPr>
          <p:cNvPr id="10" name="Text 5"/>
          <p:cNvSpPr/>
          <p:nvPr/>
        </p:nvSpPr>
        <p:spPr>
          <a:xfrm>
            <a:off x="1389817" y="6879312"/>
            <a:ext cx="11850529"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657582"/>
            <a:ext cx="13517047" cy="6914436"/>
          </a:xfrm>
          <a:prstGeom prst="roundRect">
            <a:avLst>
              <a:gd name="adj" fmla="val 2892"/>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1701231"/>
            <a:ext cx="963168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Submitted To: Dr. Dhanpratap Singh</a:t>
            </a:r>
            <a:endParaRPr lang="en-US" sz="4374" dirty="0"/>
          </a:p>
        </p:txBody>
      </p:sp>
      <p:sp>
        <p:nvSpPr>
          <p:cNvPr id="5" name="Text 2"/>
          <p:cNvSpPr/>
          <p:nvPr/>
        </p:nvSpPr>
        <p:spPr>
          <a:xfrm>
            <a:off x="1389817" y="2839945"/>
            <a:ext cx="11850529" cy="1498824"/>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We would like to express our deepest gratitude to Dr. Dhanpratap Singh for his exceptional guidance, unwavering support, and invaluable expertise throughout the course of this project. Dr. Singh's profound knowledge in the field of credit card approval prediction has been instrumental in shaping our journey and ensuring the development of an accurate and reliable prediction system.</a:t>
            </a:r>
            <a:endParaRPr lang="en-US" sz="1750" dirty="0"/>
          </a:p>
        </p:txBody>
      </p:sp>
      <p:sp>
        <p:nvSpPr>
          <p:cNvPr id="6" name="Text 3"/>
          <p:cNvSpPr/>
          <p:nvPr/>
        </p:nvSpPr>
        <p:spPr>
          <a:xfrm>
            <a:off x="1389817" y="4511463"/>
            <a:ext cx="11850529" cy="143654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Dr. Singh's profound expertise in credit card approval prediction models, combined with his passion for empowering students, has truly made a remarkable impact on our learning experience. His unwavering commitment to our growth and his dedication to helping us succeed have been nothing short of inspiring.</a:t>
            </a:r>
            <a:endParaRPr lang="en-US" sz="1750" dirty="0"/>
          </a:p>
        </p:txBody>
      </p:sp>
      <p:sp>
        <p:nvSpPr>
          <p:cNvPr id="7" name="Text 4"/>
          <p:cNvSpPr/>
          <p:nvPr/>
        </p:nvSpPr>
        <p:spPr>
          <a:xfrm>
            <a:off x="1389817" y="5394960"/>
            <a:ext cx="11850529"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1389817" y="6000274"/>
            <a:ext cx="11850529"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1389817" y="6605588"/>
            <a:ext cx="11850529"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672703"/>
            <a:ext cx="13517047" cy="6884194"/>
          </a:xfrm>
          <a:prstGeom prst="roundRect">
            <a:avLst>
              <a:gd name="adj" fmla="val 2905"/>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4769048" y="1283732"/>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Submitted by</a:t>
            </a:r>
            <a:endParaRPr lang="en-US" sz="4374" dirty="0"/>
          </a:p>
        </p:txBody>
      </p:sp>
      <p:sp>
        <p:nvSpPr>
          <p:cNvPr id="5" name="Shape 2"/>
          <p:cNvSpPr/>
          <p:nvPr/>
        </p:nvSpPr>
        <p:spPr>
          <a:xfrm>
            <a:off x="4769048" y="2311360"/>
            <a:ext cx="8471297" cy="1396722"/>
          </a:xfrm>
          <a:prstGeom prst="roundRect">
            <a:avLst>
              <a:gd name="adj" fmla="val 7159"/>
            </a:avLst>
          </a:prstGeom>
          <a:solidFill>
            <a:srgbClr val="542C49"/>
          </a:solidFill>
          <a:ln w="13811">
            <a:solidFill>
              <a:srgbClr val="643557"/>
            </a:solidFill>
            <a:prstDash val="solid"/>
          </a:ln>
        </p:spPr>
        <p:txBody>
          <a:bodyPr/>
          <a:lstStyle/>
          <a:p>
            <a:endParaRPr lang="en-IN"/>
          </a:p>
        </p:txBody>
      </p:sp>
      <p:sp>
        <p:nvSpPr>
          <p:cNvPr id="6" name="Text 3"/>
          <p:cNvSpPr/>
          <p:nvPr/>
        </p:nvSpPr>
        <p:spPr>
          <a:xfrm>
            <a:off x="5005030" y="2547342"/>
            <a:ext cx="306324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Hari Prasad </a:t>
            </a:r>
            <a:r>
              <a:rPr lang="en-US" sz="2187" dirty="0" err="1">
                <a:solidFill>
                  <a:srgbClr val="DAD8E9"/>
                </a:solidFill>
                <a:latin typeface="Prompt" pitchFamily="34" charset="0"/>
                <a:ea typeface="Prompt" pitchFamily="34" charset="-122"/>
                <a:cs typeface="Prompt" pitchFamily="34" charset="-120"/>
              </a:rPr>
              <a:t>Boddepalli</a:t>
            </a:r>
            <a:endParaRPr lang="en-US" sz="2187" dirty="0"/>
          </a:p>
        </p:txBody>
      </p:sp>
      <p:sp>
        <p:nvSpPr>
          <p:cNvPr id="7" name="Text 4"/>
          <p:cNvSpPr/>
          <p:nvPr/>
        </p:nvSpPr>
        <p:spPr>
          <a:xfrm>
            <a:off x="5005030" y="3116699"/>
            <a:ext cx="7999333"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12112271</a:t>
            </a:r>
            <a:endParaRPr lang="en-US" sz="1750" dirty="0"/>
          </a:p>
        </p:txBody>
      </p:sp>
      <p:sp>
        <p:nvSpPr>
          <p:cNvPr id="8" name="Shape 5"/>
          <p:cNvSpPr/>
          <p:nvPr/>
        </p:nvSpPr>
        <p:spPr>
          <a:xfrm>
            <a:off x="4769048" y="3930253"/>
            <a:ext cx="8471297" cy="1396722"/>
          </a:xfrm>
          <a:prstGeom prst="roundRect">
            <a:avLst>
              <a:gd name="adj" fmla="val 7159"/>
            </a:avLst>
          </a:prstGeom>
          <a:solidFill>
            <a:srgbClr val="542C49"/>
          </a:solidFill>
          <a:ln w="13811">
            <a:solidFill>
              <a:srgbClr val="643557"/>
            </a:solidFill>
            <a:prstDash val="solid"/>
          </a:ln>
        </p:spPr>
        <p:txBody>
          <a:bodyPr/>
          <a:lstStyle/>
          <a:p>
            <a:endParaRPr lang="en-IN"/>
          </a:p>
        </p:txBody>
      </p:sp>
      <p:sp>
        <p:nvSpPr>
          <p:cNvPr id="9" name="Text 6"/>
          <p:cNvSpPr/>
          <p:nvPr/>
        </p:nvSpPr>
        <p:spPr>
          <a:xfrm>
            <a:off x="5005030" y="4166235"/>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Ayush Gupta</a:t>
            </a:r>
            <a:endParaRPr lang="en-US" sz="2187" dirty="0"/>
          </a:p>
        </p:txBody>
      </p:sp>
      <p:sp>
        <p:nvSpPr>
          <p:cNvPr id="10" name="Text 7"/>
          <p:cNvSpPr/>
          <p:nvPr/>
        </p:nvSpPr>
        <p:spPr>
          <a:xfrm>
            <a:off x="5005030" y="4735592"/>
            <a:ext cx="7999333"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12105138</a:t>
            </a:r>
            <a:endParaRPr lang="en-US" sz="1750" dirty="0"/>
          </a:p>
        </p:txBody>
      </p:sp>
      <p:sp>
        <p:nvSpPr>
          <p:cNvPr id="11" name="Shape 8"/>
          <p:cNvSpPr/>
          <p:nvPr/>
        </p:nvSpPr>
        <p:spPr>
          <a:xfrm>
            <a:off x="4769048" y="5549146"/>
            <a:ext cx="8471297" cy="1396722"/>
          </a:xfrm>
          <a:prstGeom prst="roundRect">
            <a:avLst>
              <a:gd name="adj" fmla="val 7159"/>
            </a:avLst>
          </a:prstGeom>
          <a:solidFill>
            <a:srgbClr val="542C49"/>
          </a:solidFill>
          <a:ln w="13811">
            <a:solidFill>
              <a:srgbClr val="643557"/>
            </a:solidFill>
            <a:prstDash val="solid"/>
          </a:ln>
        </p:spPr>
        <p:txBody>
          <a:bodyPr/>
          <a:lstStyle/>
          <a:p>
            <a:endParaRPr lang="en-IN"/>
          </a:p>
        </p:txBody>
      </p:sp>
      <p:sp>
        <p:nvSpPr>
          <p:cNvPr id="12" name="Text 9"/>
          <p:cNvSpPr/>
          <p:nvPr/>
        </p:nvSpPr>
        <p:spPr>
          <a:xfrm>
            <a:off x="5005030" y="5785128"/>
            <a:ext cx="7999332"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Abhinandhan</a:t>
            </a:r>
            <a:endParaRPr lang="en-US" sz="2187" dirty="0"/>
          </a:p>
        </p:txBody>
      </p:sp>
      <p:sp>
        <p:nvSpPr>
          <p:cNvPr id="13" name="Text 10"/>
          <p:cNvSpPr/>
          <p:nvPr/>
        </p:nvSpPr>
        <p:spPr>
          <a:xfrm>
            <a:off x="5005030" y="6354485"/>
            <a:ext cx="7999333"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12108947</a:t>
            </a:r>
            <a:endParaRPr lang="en-US" sz="1750" dirty="0"/>
          </a:p>
        </p:txBody>
      </p:sp>
      <p:pic>
        <p:nvPicPr>
          <p:cNvPr id="14" name="Image 1" descr="preencoded.png"/>
          <p:cNvPicPr>
            <a:picLocks noChangeAspect="1"/>
          </p:cNvPicPr>
          <p:nvPr/>
        </p:nvPicPr>
        <p:blipFill>
          <a:blip r:embed="rId4"/>
          <a:stretch>
            <a:fillRect/>
          </a:stretch>
        </p:blipFill>
        <p:spPr>
          <a:xfrm>
            <a:off x="556617" y="672703"/>
            <a:ext cx="3379232" cy="68841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410051"/>
            <a:ext cx="13517047" cy="7409498"/>
          </a:xfrm>
          <a:prstGeom prst="roundRect">
            <a:avLst>
              <a:gd name="adj" fmla="val 2699"/>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3582260"/>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Introduction</a:t>
            </a:r>
            <a:endParaRPr lang="en-US" sz="4374" dirty="0"/>
          </a:p>
        </p:txBody>
      </p:sp>
      <p:sp>
        <p:nvSpPr>
          <p:cNvPr id="5" name="Text 2"/>
          <p:cNvSpPr/>
          <p:nvPr/>
        </p:nvSpPr>
        <p:spPr>
          <a:xfrm>
            <a:off x="1389817" y="4609888"/>
            <a:ext cx="11850529"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cards are a popular and widely used form of payment in today's world. They offer a convenient and secure way to make purchases, both online and offline. However, the process of approving credit card applications can be time-consuming and complex, often involving manual reviews and subjective decision-making. To address this, we have explored the use of machine learning algorithms to automate and improve the credit card approval process.</a:t>
            </a:r>
            <a:endParaRPr lang="en-US" sz="1750" dirty="0"/>
          </a:p>
        </p:txBody>
      </p:sp>
      <p:sp>
        <p:nvSpPr>
          <p:cNvPr id="6" name="Text 3"/>
          <p:cNvSpPr/>
          <p:nvPr/>
        </p:nvSpPr>
        <p:spPr>
          <a:xfrm>
            <a:off x="1389817" y="6281407"/>
            <a:ext cx="11850529"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By leveraging machine learning, we can analyze large volumes of data, identify patterns and trends, and make more accurate and consistent credit decisions.</a:t>
            </a:r>
            <a:endParaRPr lang="en-US" sz="1750" dirty="0"/>
          </a:p>
        </p:txBody>
      </p:sp>
      <p:pic>
        <p:nvPicPr>
          <p:cNvPr id="7" name="Image 1" descr="preencoded.png"/>
          <p:cNvPicPr>
            <a:picLocks noChangeAspect="1"/>
          </p:cNvPicPr>
          <p:nvPr/>
        </p:nvPicPr>
        <p:blipFill>
          <a:blip r:embed="rId4"/>
          <a:stretch>
            <a:fillRect/>
          </a:stretch>
        </p:blipFill>
        <p:spPr>
          <a:xfrm>
            <a:off x="556617" y="410051"/>
            <a:ext cx="13517047" cy="2777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962978"/>
            <a:ext cx="13517047" cy="6303526"/>
          </a:xfrm>
          <a:prstGeom prst="roundRect">
            <a:avLst>
              <a:gd name="adj" fmla="val 3172"/>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6458664" y="1574006"/>
            <a:ext cx="58369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What is a Credit Card</a:t>
            </a:r>
            <a:endParaRPr lang="en-US" sz="4374" dirty="0"/>
          </a:p>
        </p:txBody>
      </p:sp>
      <p:sp>
        <p:nvSpPr>
          <p:cNvPr id="5" name="Text 2"/>
          <p:cNvSpPr/>
          <p:nvPr/>
        </p:nvSpPr>
        <p:spPr>
          <a:xfrm>
            <a:off x="6458664" y="2601635"/>
            <a:ext cx="678168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A credit card is a financial product offered by banks and NBFCs (Non-Banking Financial Companies) that allows individuals to borrow money from a line of credit. It provides users with a convenient way to make purchases and pay for them later.</a:t>
            </a:r>
            <a:endParaRPr lang="en-US" sz="1750" dirty="0"/>
          </a:p>
        </p:txBody>
      </p:sp>
      <p:sp>
        <p:nvSpPr>
          <p:cNvPr id="6" name="Text 3"/>
          <p:cNvSpPr/>
          <p:nvPr/>
        </p:nvSpPr>
        <p:spPr>
          <a:xfrm>
            <a:off x="6458664" y="4273153"/>
            <a:ext cx="6781681"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cards offer various benefits to cardholders. They provide a safe and secure way to make online transactions, offer rewards and cashback programs, and can help build a good credit history when used responsibly. However, it's important to be aware of the potential disadvantages, such as high interest rates, fees, and the risk of overspending.</a:t>
            </a:r>
            <a:endParaRPr lang="en-US" sz="1750" dirty="0"/>
          </a:p>
        </p:txBody>
      </p:sp>
      <p:sp>
        <p:nvSpPr>
          <p:cNvPr id="7" name="Text 4"/>
          <p:cNvSpPr/>
          <p:nvPr/>
        </p:nvSpPr>
        <p:spPr>
          <a:xfrm>
            <a:off x="6458664" y="6300073"/>
            <a:ext cx="678168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556617" y="962978"/>
            <a:ext cx="5068848" cy="63035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793552"/>
            <a:ext cx="13517047" cy="6642497"/>
          </a:xfrm>
          <a:prstGeom prst="roundRect">
            <a:avLst>
              <a:gd name="adj" fmla="val 3011"/>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1404580"/>
            <a:ext cx="678168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Credit Scoring and Decisioning Models</a:t>
            </a:r>
            <a:endParaRPr lang="en-US" sz="4374" dirty="0"/>
          </a:p>
        </p:txBody>
      </p:sp>
      <p:sp>
        <p:nvSpPr>
          <p:cNvPr id="5" name="Text 2"/>
          <p:cNvSpPr/>
          <p:nvPr/>
        </p:nvSpPr>
        <p:spPr>
          <a:xfrm>
            <a:off x="1389817" y="3126581"/>
            <a:ext cx="678168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scoring is a statistical analysis used by lenders to assess the creditworthiness of individuals. Factors such as credit history and personal information are considered to generate a credit score, indicating the borrower's risk level. </a:t>
            </a:r>
            <a:endParaRPr lang="en-US" sz="1750" dirty="0"/>
          </a:p>
        </p:txBody>
      </p:sp>
      <p:sp>
        <p:nvSpPr>
          <p:cNvPr id="6" name="Text 3"/>
          <p:cNvSpPr/>
          <p:nvPr/>
        </p:nvSpPr>
        <p:spPr>
          <a:xfrm>
            <a:off x="1389817" y="4798100"/>
            <a:ext cx="678168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decisioning involves evaluating credit applications and determining the borrower's creditworthiness and profitability. It plays a crucial role in the lending industry as it helps lenders make informed decisions about whether to approve or decline credit applications.</a:t>
            </a:r>
            <a:endParaRPr lang="en-US" sz="1750" dirty="0"/>
          </a:p>
        </p:txBody>
      </p:sp>
      <p:sp>
        <p:nvSpPr>
          <p:cNvPr id="7" name="Text 4"/>
          <p:cNvSpPr/>
          <p:nvPr/>
        </p:nvSpPr>
        <p:spPr>
          <a:xfrm>
            <a:off x="1389817" y="6469618"/>
            <a:ext cx="678168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9004697" y="793552"/>
            <a:ext cx="5068848" cy="66424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1043464"/>
            <a:ext cx="13517047" cy="6142673"/>
          </a:xfrm>
          <a:prstGeom prst="roundRect">
            <a:avLst>
              <a:gd name="adj" fmla="val 3256"/>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556617" y="1043464"/>
            <a:ext cx="13517047" cy="6142673"/>
          </a:xfrm>
          <a:prstGeom prst="rect">
            <a:avLst/>
          </a:prstGeom>
        </p:spPr>
      </p:pic>
      <p:sp>
        <p:nvSpPr>
          <p:cNvPr id="5" name="Shape 1"/>
          <p:cNvSpPr/>
          <p:nvPr/>
        </p:nvSpPr>
        <p:spPr>
          <a:xfrm>
            <a:off x="556617" y="1043464"/>
            <a:ext cx="13517047" cy="6142673"/>
          </a:xfrm>
          <a:prstGeom prst="roundRect">
            <a:avLst>
              <a:gd name="adj" fmla="val 3256"/>
            </a:avLst>
          </a:prstGeom>
          <a:solidFill>
            <a:srgbClr val="0B0C23">
              <a:alpha val="80000"/>
            </a:srgbClr>
          </a:solidFill>
          <a:ln/>
        </p:spPr>
        <p:txBody>
          <a:bodyPr/>
          <a:lstStyle/>
          <a:p>
            <a:endParaRPr lang="en-IN"/>
          </a:p>
        </p:txBody>
      </p:sp>
      <p:sp>
        <p:nvSpPr>
          <p:cNvPr id="6" name="Text 2"/>
          <p:cNvSpPr/>
          <p:nvPr/>
        </p:nvSpPr>
        <p:spPr>
          <a:xfrm>
            <a:off x="1389817" y="1654493"/>
            <a:ext cx="1185052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How Machine Learning is Transforming Credit Card Customer Experience</a:t>
            </a:r>
            <a:endParaRPr lang="en-US" sz="4374" dirty="0"/>
          </a:p>
        </p:txBody>
      </p:sp>
      <p:sp>
        <p:nvSpPr>
          <p:cNvPr id="7" name="Text 3"/>
          <p:cNvSpPr/>
          <p:nvPr/>
        </p:nvSpPr>
        <p:spPr>
          <a:xfrm>
            <a:off x="1389817" y="3376493"/>
            <a:ext cx="11850529" cy="3299610"/>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Machine learning and artificial intelligence have revolutionized the credit card industry. These technologies analyze vast amounts of data to detect </a:t>
            </a:r>
            <a:r>
              <a:rPr lang="en-US" sz="1750" u="sng" dirty="0">
                <a:solidFill>
                  <a:srgbClr val="DAD8E9"/>
                </a:solidFill>
                <a:latin typeface="Mukta" pitchFamily="34" charset="0"/>
                <a:ea typeface="Mukta" pitchFamily="34" charset="-122"/>
                <a:cs typeface="Mukta" pitchFamily="34" charset="-120"/>
              </a:rPr>
              <a:t>fraud</a:t>
            </a:r>
            <a:r>
              <a:rPr lang="en-US" sz="1750" dirty="0">
                <a:solidFill>
                  <a:srgbClr val="DAD8E9"/>
                </a:solidFill>
                <a:latin typeface="Mukta" pitchFamily="34" charset="0"/>
                <a:ea typeface="Mukta" pitchFamily="34" charset="-122"/>
                <a:cs typeface="Mukta" pitchFamily="34" charset="-120"/>
              </a:rPr>
              <a:t> and provide personalized financial </a:t>
            </a:r>
            <a:r>
              <a:rPr lang="en-US" sz="1750" u="sng" dirty="0">
                <a:solidFill>
                  <a:srgbClr val="DAD8E9"/>
                </a:solidFill>
                <a:latin typeface="Mukta" pitchFamily="34" charset="0"/>
                <a:ea typeface="Mukta" pitchFamily="34" charset="-122"/>
                <a:cs typeface="Mukta" pitchFamily="34" charset="-120"/>
              </a:rPr>
              <a:t>trajectories</a:t>
            </a:r>
            <a:r>
              <a:rPr lang="en-US" sz="1750" dirty="0">
                <a:solidFill>
                  <a:srgbClr val="DAD8E9"/>
                </a:solidFill>
                <a:latin typeface="Mukta" pitchFamily="34" charset="0"/>
                <a:ea typeface="Mukta" pitchFamily="34" charset="-122"/>
                <a:cs typeface="Mukta" pitchFamily="34" charset="-120"/>
              </a:rPr>
              <a:t>. By leveraging machine learning, credit card companies are able to automate </a:t>
            </a:r>
            <a:r>
              <a:rPr lang="en-US" sz="1750" u="sng" dirty="0">
                <a:solidFill>
                  <a:srgbClr val="DAD8E9"/>
                </a:solidFill>
                <a:latin typeface="Mukta" pitchFamily="34" charset="0"/>
                <a:ea typeface="Mukta" pitchFamily="34" charset="-122"/>
                <a:cs typeface="Mukta" pitchFamily="34" charset="-120"/>
              </a:rPr>
              <a:t>tasks</a:t>
            </a:r>
            <a:r>
              <a:rPr lang="en-US" sz="1750" dirty="0">
                <a:solidFill>
                  <a:srgbClr val="DAD8E9"/>
                </a:solidFill>
                <a:latin typeface="Mukta" pitchFamily="34" charset="0"/>
                <a:ea typeface="Mukta" pitchFamily="34" charset="-122"/>
                <a:cs typeface="Mukta" pitchFamily="34" charset="-120"/>
              </a:rPr>
              <a:t> and find </a:t>
            </a:r>
            <a:r>
              <a:rPr lang="en-US" sz="1750" u="sng" dirty="0">
                <a:solidFill>
                  <a:srgbClr val="DAD8E9"/>
                </a:solidFill>
                <a:latin typeface="Mukta" pitchFamily="34" charset="0"/>
                <a:ea typeface="Mukta" pitchFamily="34" charset="-122"/>
                <a:cs typeface="Mukta" pitchFamily="34" charset="-120"/>
              </a:rPr>
              <a:t>patterns</a:t>
            </a:r>
            <a:r>
              <a:rPr lang="en-US" sz="1750" dirty="0">
                <a:solidFill>
                  <a:srgbClr val="DAD8E9"/>
                </a:solidFill>
                <a:latin typeface="Mukta" pitchFamily="34" charset="0"/>
                <a:ea typeface="Mukta" pitchFamily="34" charset="-122"/>
                <a:cs typeface="Mukta" pitchFamily="34" charset="-120"/>
              </a:rPr>
              <a:t> in </a:t>
            </a:r>
            <a:r>
              <a:rPr lang="en-US" sz="1750" u="sng" dirty="0">
                <a:solidFill>
                  <a:srgbClr val="DAD8E9"/>
                </a:solidFill>
                <a:latin typeface="Mukta" pitchFamily="34" charset="0"/>
                <a:ea typeface="Mukta" pitchFamily="34" charset="-122"/>
                <a:cs typeface="Mukta" pitchFamily="34" charset="-120"/>
              </a:rPr>
              <a:t>data</a:t>
            </a:r>
            <a:r>
              <a:rPr lang="en-US" sz="1750" dirty="0">
                <a:solidFill>
                  <a:srgbClr val="DAD8E9"/>
                </a:solidFill>
                <a:latin typeface="Mukta" pitchFamily="34" charset="0"/>
                <a:ea typeface="Mukta" pitchFamily="34" charset="-122"/>
                <a:cs typeface="Mukta" pitchFamily="34" charset="-120"/>
              </a:rPr>
              <a:t> that were previously impossible to detect. This enables them to identify potential fraudsters and protect their customers from unauthorized </a:t>
            </a:r>
            <a:r>
              <a:rPr lang="en-US" sz="1750" u="sng" dirty="0">
                <a:solidFill>
                  <a:srgbClr val="DAD8E9"/>
                </a:solidFill>
                <a:latin typeface="Mukta" pitchFamily="34" charset="0"/>
                <a:ea typeface="Mukta" pitchFamily="34" charset="-122"/>
                <a:cs typeface="Mukta" pitchFamily="34" charset="-120"/>
              </a:rPr>
              <a:t>transactions</a:t>
            </a:r>
            <a:r>
              <a:rPr lang="en-US" sz="1750" dirty="0">
                <a:solidFill>
                  <a:srgbClr val="DAD8E9"/>
                </a:solidFill>
                <a:latin typeface="Mukta" pitchFamily="34" charset="0"/>
                <a:ea typeface="Mukta" pitchFamily="34" charset="-122"/>
                <a:cs typeface="Mukta" pitchFamily="34" charset="-120"/>
              </a:rPr>
              <a:t>. Moreover, machine learning </a:t>
            </a:r>
            <a:r>
              <a:rPr lang="en-US" sz="1750" u="sng" dirty="0">
                <a:solidFill>
                  <a:srgbClr val="DAD8E9"/>
                </a:solidFill>
                <a:latin typeface="Mukta" pitchFamily="34" charset="0"/>
                <a:ea typeface="Mukta" pitchFamily="34" charset="-122"/>
                <a:cs typeface="Mukta" pitchFamily="34" charset="-120"/>
              </a:rPr>
              <a:t>algorithms</a:t>
            </a:r>
            <a:r>
              <a:rPr lang="en-US" sz="1750" dirty="0">
                <a:solidFill>
                  <a:srgbClr val="DAD8E9"/>
                </a:solidFill>
                <a:latin typeface="Mukta" pitchFamily="34" charset="0"/>
                <a:ea typeface="Mukta" pitchFamily="34" charset="-122"/>
                <a:cs typeface="Mukta" pitchFamily="34" charset="-120"/>
              </a:rPr>
              <a:t> can provide personalized financial trajectories to credit card </a:t>
            </a:r>
            <a:r>
              <a:rPr lang="en-US" sz="1750" u="sng" dirty="0">
                <a:solidFill>
                  <a:srgbClr val="DAD8E9"/>
                </a:solidFill>
                <a:latin typeface="Mukta" pitchFamily="34" charset="0"/>
                <a:ea typeface="Mukta" pitchFamily="34" charset="-122"/>
                <a:cs typeface="Mukta" pitchFamily="34" charset="-120"/>
              </a:rPr>
              <a:t>holders</a:t>
            </a:r>
            <a:r>
              <a:rPr lang="en-US" sz="1750" dirty="0">
                <a:solidFill>
                  <a:srgbClr val="DAD8E9"/>
                </a:solidFill>
                <a:latin typeface="Mukta" pitchFamily="34" charset="0"/>
                <a:ea typeface="Mukta" pitchFamily="34" charset="-122"/>
                <a:cs typeface="Mukta" pitchFamily="34" charset="-120"/>
              </a:rPr>
              <a:t>. By analyzing individual spending </a:t>
            </a:r>
            <a:r>
              <a:rPr lang="en-US" sz="1750" u="sng" dirty="0">
                <a:solidFill>
                  <a:srgbClr val="DAD8E9"/>
                </a:solidFill>
                <a:latin typeface="Mukta" pitchFamily="34" charset="0"/>
                <a:ea typeface="Mukta" pitchFamily="34" charset="-122"/>
                <a:cs typeface="Mukta" pitchFamily="34" charset="-120"/>
              </a:rPr>
              <a:t>patterns</a:t>
            </a:r>
            <a:r>
              <a:rPr lang="en-US" sz="1750" dirty="0">
                <a:solidFill>
                  <a:srgbClr val="DAD8E9"/>
                </a:solidFill>
                <a:latin typeface="Mukta" pitchFamily="34" charset="0"/>
                <a:ea typeface="Mukta" pitchFamily="34" charset="-122"/>
                <a:cs typeface="Mukta" pitchFamily="34" charset="-120"/>
              </a:rPr>
              <a:t>, these algorithms can offer tailored recommendations for </a:t>
            </a:r>
            <a:r>
              <a:rPr lang="en-US" sz="1750" u="sng" dirty="0">
                <a:solidFill>
                  <a:srgbClr val="DAD8E9"/>
                </a:solidFill>
                <a:latin typeface="Mukta" pitchFamily="34" charset="0"/>
                <a:ea typeface="Mukta" pitchFamily="34" charset="-122"/>
                <a:cs typeface="Mukta" pitchFamily="34" charset="-120"/>
              </a:rPr>
              <a:t>budgeting</a:t>
            </a:r>
            <a:r>
              <a:rPr lang="en-US" sz="1750" dirty="0">
                <a:solidFill>
                  <a:srgbClr val="DAD8E9"/>
                </a:solidFill>
                <a:latin typeface="Mukta" pitchFamily="34" charset="0"/>
                <a:ea typeface="Mukta" pitchFamily="34" charset="-122"/>
                <a:cs typeface="Mukta" pitchFamily="34" charset="-120"/>
              </a:rPr>
              <a:t>, </a:t>
            </a:r>
            <a:r>
              <a:rPr lang="en-US" sz="1750" u="sng" dirty="0">
                <a:solidFill>
                  <a:srgbClr val="DAD8E9"/>
                </a:solidFill>
                <a:latin typeface="Mukta" pitchFamily="34" charset="0"/>
                <a:ea typeface="Mukta" pitchFamily="34" charset="-122"/>
                <a:cs typeface="Mukta" pitchFamily="34" charset="-120"/>
              </a:rPr>
              <a:t>saving</a:t>
            </a:r>
            <a:r>
              <a:rPr lang="en-US" sz="1750" dirty="0">
                <a:solidFill>
                  <a:srgbClr val="DAD8E9"/>
                </a:solidFill>
                <a:latin typeface="Mukta" pitchFamily="34" charset="0"/>
                <a:ea typeface="Mukta" pitchFamily="34" charset="-122"/>
                <a:cs typeface="Mukta" pitchFamily="34" charset="-120"/>
              </a:rPr>
              <a:t>, and </a:t>
            </a:r>
            <a:r>
              <a:rPr lang="en-US" sz="1750" u="sng" dirty="0">
                <a:solidFill>
                  <a:srgbClr val="DAD8E9"/>
                </a:solidFill>
                <a:latin typeface="Mukta" pitchFamily="34" charset="0"/>
                <a:ea typeface="Mukta" pitchFamily="34" charset="-122"/>
                <a:cs typeface="Mukta" pitchFamily="34" charset="-120"/>
              </a:rPr>
              <a:t>investment</a:t>
            </a:r>
            <a:r>
              <a:rPr lang="en-US" sz="1750" dirty="0">
                <a:solidFill>
                  <a:srgbClr val="DAD8E9"/>
                </a:solidFill>
                <a:latin typeface="Mukta" pitchFamily="34" charset="0"/>
                <a:ea typeface="Mukta" pitchFamily="34" charset="-122"/>
                <a:cs typeface="Mukta" pitchFamily="34" charset="-120"/>
              </a:rPr>
              <a:t> options. The implementation of machine learning systems in the credit card industry has also greatly enhanced the overall customer </a:t>
            </a:r>
            <a:r>
              <a:rPr lang="en-US" sz="1750" u="sng" dirty="0">
                <a:solidFill>
                  <a:srgbClr val="DAD8E9"/>
                </a:solidFill>
                <a:latin typeface="Mukta" pitchFamily="34" charset="0"/>
                <a:ea typeface="Mukta" pitchFamily="34" charset="-122"/>
                <a:cs typeface="Mukta" pitchFamily="34" charset="-120"/>
              </a:rPr>
              <a:t>experience</a:t>
            </a:r>
            <a:r>
              <a:rPr lang="en-US" sz="1750" dirty="0">
                <a:solidFill>
                  <a:srgbClr val="DAD8E9"/>
                </a:solidFill>
                <a:latin typeface="Mukta" pitchFamily="34" charset="0"/>
                <a:ea typeface="Mukta" pitchFamily="34" charset="-122"/>
                <a:cs typeface="Mukta" pitchFamily="34" charset="-120"/>
              </a:rPr>
              <a:t>. With advanced algorithms, credit card companies can now offer seamless and frictionless </a:t>
            </a:r>
            <a:r>
              <a:rPr lang="en-US" sz="1750" u="sng" dirty="0">
                <a:solidFill>
                  <a:srgbClr val="DAD8E9"/>
                </a:solidFill>
                <a:latin typeface="Mukta" pitchFamily="34" charset="0"/>
                <a:ea typeface="Mukta" pitchFamily="34" charset="-122"/>
                <a:cs typeface="Mukta" pitchFamily="34" charset="-120"/>
              </a:rPr>
              <a:t>transactions</a:t>
            </a:r>
            <a:r>
              <a:rPr lang="en-US" sz="1750" dirty="0">
                <a:solidFill>
                  <a:srgbClr val="DAD8E9"/>
                </a:solidFill>
                <a:latin typeface="Mukta" pitchFamily="34" charset="0"/>
                <a:ea typeface="Mukta" pitchFamily="34" charset="-122"/>
                <a:cs typeface="Mukta" pitchFamily="34" charset="-120"/>
              </a:rPr>
              <a:t> to their customers. This includes real-time fraud detection, instant approval </a:t>
            </a:r>
            <a:r>
              <a:rPr lang="en-US" sz="1750" u="sng" dirty="0">
                <a:solidFill>
                  <a:srgbClr val="DAD8E9"/>
                </a:solidFill>
                <a:latin typeface="Mukta" pitchFamily="34" charset="0"/>
                <a:ea typeface="Mukta" pitchFamily="34" charset="-122"/>
                <a:cs typeface="Mukta" pitchFamily="34" charset="-120"/>
              </a:rPr>
              <a:t>processes</a:t>
            </a:r>
            <a:r>
              <a:rPr lang="en-US" sz="1750" dirty="0">
                <a:solidFill>
                  <a:srgbClr val="DAD8E9"/>
                </a:solidFill>
                <a:latin typeface="Mukta" pitchFamily="34" charset="0"/>
                <a:ea typeface="Mukta" pitchFamily="34" charset="-122"/>
                <a:cs typeface="Mukta" pitchFamily="34" charset="-120"/>
              </a:rPr>
              <a:t>, and personalized customer support.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1407081"/>
            <a:ext cx="13517047" cy="5622984"/>
          </a:xfrm>
          <a:prstGeom prst="roundRect">
            <a:avLst>
              <a:gd name="adj" fmla="val 3693"/>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2018109"/>
            <a:ext cx="6781681" cy="2083118"/>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Comparison of Different Supervised Machine Learning</a:t>
            </a:r>
            <a:endParaRPr lang="en-US" sz="4374" dirty="0"/>
          </a:p>
        </p:txBody>
      </p:sp>
      <p:sp>
        <p:nvSpPr>
          <p:cNvPr id="5" name="Text 2"/>
          <p:cNvSpPr/>
          <p:nvPr/>
        </p:nvSpPr>
        <p:spPr>
          <a:xfrm>
            <a:off x="1389817" y="4434482"/>
            <a:ext cx="6781681" cy="2202291"/>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In our study, we focused on predicting credit card approval using a limited number of machine learning algorithms. The decision tree and k-nearest neighbor algorithms achieved high training and testing accuracies. However, further research is needed to explore other classification algorithms that may yield even better results.</a:t>
            </a:r>
            <a:endParaRPr lang="en-US" sz="1750" dirty="0"/>
          </a:p>
        </p:txBody>
      </p:sp>
      <p:pic>
        <p:nvPicPr>
          <p:cNvPr id="6" name="Image 1" descr="preencoded.png"/>
          <p:cNvPicPr>
            <a:picLocks noChangeAspect="1"/>
          </p:cNvPicPr>
          <p:nvPr/>
        </p:nvPicPr>
        <p:blipFill>
          <a:blip r:embed="rId4"/>
          <a:stretch>
            <a:fillRect/>
          </a:stretch>
        </p:blipFill>
        <p:spPr>
          <a:xfrm>
            <a:off x="9004697" y="1407081"/>
            <a:ext cx="5068848" cy="56229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6617" y="715804"/>
            <a:ext cx="13517047" cy="6797993"/>
          </a:xfrm>
          <a:prstGeom prst="roundRect">
            <a:avLst>
              <a:gd name="adj" fmla="val 2942"/>
            </a:avLst>
          </a:prstGeom>
          <a:solidFill>
            <a:srgbClr val="0B0C23">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1389817" y="1326833"/>
            <a:ext cx="780288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Advantages of a Credit Card</a:t>
            </a:r>
            <a:endParaRPr lang="en-US" sz="4374" dirty="0"/>
          </a:p>
        </p:txBody>
      </p:sp>
      <p:sp>
        <p:nvSpPr>
          <p:cNvPr id="5" name="Shape 2"/>
          <p:cNvSpPr/>
          <p:nvPr/>
        </p:nvSpPr>
        <p:spPr>
          <a:xfrm>
            <a:off x="1389817" y="2465546"/>
            <a:ext cx="5814179" cy="2107525"/>
          </a:xfrm>
          <a:prstGeom prst="roundRect">
            <a:avLst>
              <a:gd name="adj" fmla="val 4744"/>
            </a:avLst>
          </a:prstGeom>
          <a:solidFill>
            <a:srgbClr val="542C49"/>
          </a:solidFill>
          <a:ln w="13811">
            <a:solidFill>
              <a:srgbClr val="643557"/>
            </a:solidFill>
            <a:prstDash val="solid"/>
          </a:ln>
        </p:spPr>
        <p:txBody>
          <a:bodyPr/>
          <a:lstStyle/>
          <a:p>
            <a:endParaRPr lang="en-IN"/>
          </a:p>
        </p:txBody>
      </p:sp>
      <p:sp>
        <p:nvSpPr>
          <p:cNvPr id="6" name="Text 3"/>
          <p:cNvSpPr/>
          <p:nvPr/>
        </p:nvSpPr>
        <p:spPr>
          <a:xfrm>
            <a:off x="1625798" y="2701528"/>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EMI Option</a:t>
            </a:r>
            <a:endParaRPr lang="en-US" sz="2187" dirty="0"/>
          </a:p>
        </p:txBody>
      </p:sp>
      <p:sp>
        <p:nvSpPr>
          <p:cNvPr id="7" name="Text 4"/>
          <p:cNvSpPr/>
          <p:nvPr/>
        </p:nvSpPr>
        <p:spPr>
          <a:xfrm>
            <a:off x="1625798" y="3270885"/>
            <a:ext cx="5342215"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cards offer the convenience of low monthly EMI payments, making it easier to purchase goods and services.</a:t>
            </a:r>
            <a:endParaRPr lang="en-US" sz="1750" dirty="0"/>
          </a:p>
        </p:txBody>
      </p:sp>
      <p:sp>
        <p:nvSpPr>
          <p:cNvPr id="8" name="Shape 5"/>
          <p:cNvSpPr/>
          <p:nvPr/>
        </p:nvSpPr>
        <p:spPr>
          <a:xfrm>
            <a:off x="7426166" y="2465546"/>
            <a:ext cx="5814179" cy="2107525"/>
          </a:xfrm>
          <a:prstGeom prst="roundRect">
            <a:avLst>
              <a:gd name="adj" fmla="val 4744"/>
            </a:avLst>
          </a:prstGeom>
          <a:solidFill>
            <a:srgbClr val="542C49"/>
          </a:solidFill>
          <a:ln w="13811">
            <a:solidFill>
              <a:srgbClr val="643557"/>
            </a:solidFill>
            <a:prstDash val="solid"/>
          </a:ln>
        </p:spPr>
        <p:txBody>
          <a:bodyPr/>
          <a:lstStyle/>
          <a:p>
            <a:endParaRPr lang="en-IN"/>
          </a:p>
        </p:txBody>
      </p:sp>
      <p:sp>
        <p:nvSpPr>
          <p:cNvPr id="9" name="Text 6"/>
          <p:cNvSpPr/>
          <p:nvPr/>
        </p:nvSpPr>
        <p:spPr>
          <a:xfrm>
            <a:off x="7662148" y="2701528"/>
            <a:ext cx="412242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Exciting Offers and Cashbacks</a:t>
            </a:r>
            <a:endParaRPr lang="en-US" sz="2187" dirty="0"/>
          </a:p>
        </p:txBody>
      </p:sp>
      <p:sp>
        <p:nvSpPr>
          <p:cNvPr id="10" name="Text 7"/>
          <p:cNvSpPr/>
          <p:nvPr/>
        </p:nvSpPr>
        <p:spPr>
          <a:xfrm>
            <a:off x="7662148" y="3270885"/>
            <a:ext cx="534221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Various banks provide credit cards with exciting offers and cashbacks, allowing users to enjoy discounts on online and offline purchases.</a:t>
            </a:r>
            <a:endParaRPr lang="en-US" sz="1750" dirty="0"/>
          </a:p>
        </p:txBody>
      </p:sp>
      <p:sp>
        <p:nvSpPr>
          <p:cNvPr id="11" name="Shape 8"/>
          <p:cNvSpPr/>
          <p:nvPr/>
        </p:nvSpPr>
        <p:spPr>
          <a:xfrm>
            <a:off x="1389817" y="4795242"/>
            <a:ext cx="5814179" cy="2107525"/>
          </a:xfrm>
          <a:prstGeom prst="roundRect">
            <a:avLst>
              <a:gd name="adj" fmla="val 4744"/>
            </a:avLst>
          </a:prstGeom>
          <a:solidFill>
            <a:srgbClr val="542C49"/>
          </a:solidFill>
          <a:ln w="13811">
            <a:solidFill>
              <a:srgbClr val="643557"/>
            </a:solidFill>
            <a:prstDash val="solid"/>
          </a:ln>
        </p:spPr>
        <p:txBody>
          <a:bodyPr/>
          <a:lstStyle/>
          <a:p>
            <a:endParaRPr lang="en-IN"/>
          </a:p>
        </p:txBody>
      </p:sp>
      <p:sp>
        <p:nvSpPr>
          <p:cNvPr id="12" name="Text 9"/>
          <p:cNvSpPr/>
          <p:nvPr/>
        </p:nvSpPr>
        <p:spPr>
          <a:xfrm>
            <a:off x="1625798" y="5031224"/>
            <a:ext cx="307086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Protection of Purchase</a:t>
            </a:r>
            <a:endParaRPr lang="en-US" sz="2187" dirty="0"/>
          </a:p>
        </p:txBody>
      </p:sp>
      <p:sp>
        <p:nvSpPr>
          <p:cNvPr id="13" name="Text 10"/>
          <p:cNvSpPr/>
          <p:nvPr/>
        </p:nvSpPr>
        <p:spPr>
          <a:xfrm>
            <a:off x="1625798" y="5600581"/>
            <a:ext cx="534221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Credit cards offer insurance for lost, damaged, or stolen purchases, providing users with peace of mind backed by credit card statements.</a:t>
            </a:r>
            <a:endParaRPr lang="en-US" sz="1750" dirty="0"/>
          </a:p>
        </p:txBody>
      </p:sp>
      <p:sp>
        <p:nvSpPr>
          <p:cNvPr id="14" name="Shape 11"/>
          <p:cNvSpPr/>
          <p:nvPr/>
        </p:nvSpPr>
        <p:spPr>
          <a:xfrm>
            <a:off x="7426166" y="4795242"/>
            <a:ext cx="5814179" cy="2107525"/>
          </a:xfrm>
          <a:prstGeom prst="roundRect">
            <a:avLst>
              <a:gd name="adj" fmla="val 4744"/>
            </a:avLst>
          </a:prstGeom>
          <a:solidFill>
            <a:srgbClr val="542C49"/>
          </a:solidFill>
          <a:ln w="13811">
            <a:solidFill>
              <a:srgbClr val="643557"/>
            </a:solidFill>
            <a:prstDash val="solid"/>
          </a:ln>
        </p:spPr>
        <p:txBody>
          <a:bodyPr/>
          <a:lstStyle/>
          <a:p>
            <a:endParaRPr lang="en-IN"/>
          </a:p>
        </p:txBody>
      </p:sp>
      <p:sp>
        <p:nvSpPr>
          <p:cNvPr id="15" name="Text 12"/>
          <p:cNvSpPr/>
          <p:nvPr/>
        </p:nvSpPr>
        <p:spPr>
          <a:xfrm>
            <a:off x="7662148" y="5031224"/>
            <a:ext cx="313182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Improving Credit Score</a:t>
            </a:r>
            <a:endParaRPr lang="en-US" sz="2187" dirty="0"/>
          </a:p>
        </p:txBody>
      </p:sp>
      <p:sp>
        <p:nvSpPr>
          <p:cNvPr id="16" name="Text 13"/>
          <p:cNvSpPr/>
          <p:nvPr/>
        </p:nvSpPr>
        <p:spPr>
          <a:xfrm>
            <a:off x="7662148" y="5600581"/>
            <a:ext cx="5342215"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Using a credit card responsibly helps build a credit line, which is vital for future loan or rental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1205</Words>
  <Application>Microsoft Office PowerPoint</Application>
  <PresentationFormat>Custom</PresentationFormat>
  <Paragraphs>87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Gupta</cp:lastModifiedBy>
  <cp:revision>4</cp:revision>
  <dcterms:created xsi:type="dcterms:W3CDTF">2023-10-29T20:24:18Z</dcterms:created>
  <dcterms:modified xsi:type="dcterms:W3CDTF">2023-10-29T20:45:06Z</dcterms:modified>
</cp:coreProperties>
</file>